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sldIdLst>
    <p:sldId id="257" r:id="rId4"/>
    <p:sldId id="256" r:id="rId5"/>
    <p:sldId id="258" r:id="rId6"/>
    <p:sldId id="259" r:id="rId7"/>
    <p:sldId id="260" r:id="rId8"/>
    <p:sldId id="261" r:id="rId9"/>
    <p:sldId id="263" r:id="rId10"/>
    <p:sldId id="264" r:id="rId11"/>
    <p:sldId id="265" r:id="rId12"/>
    <p:sldId id="266"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B49E082-AC72-4024-BE43-063A5F98DF17}" type="datetimeFigureOut">
              <a:rPr lang="it-IT" smtClean="0"/>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102393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49E082-AC72-4024-BE43-063A5F98DF17}" type="datetimeFigureOut">
              <a:rPr lang="it-IT" smtClean="0"/>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16829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49E082-AC72-4024-BE43-063A5F98DF17}" type="datetimeFigureOut">
              <a:rPr lang="it-IT" smtClean="0"/>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98728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849600" y="1612256"/>
            <a:ext cx="10492800" cy="430887"/>
          </a:xfrm>
          <a:prstGeom prst="rect">
            <a:avLst/>
          </a:prstGeom>
          <a:noFill/>
          <a:ln>
            <a:noFill/>
          </a:ln>
          <a:effectLst/>
          <a:extLst>
            <a:ext uri="{FAA26D3D-D897-4be2-8F04-BA451C77F1D7}"/>
          </a:extLst>
        </p:spPr>
        <p:txBody>
          <a:bodyPr/>
          <a:lstStyle/>
          <a:p>
            <a:pPr lvl="0"/>
            <a:r>
              <a:rPr lang="en-US" smtClean="0"/>
              <a:t>Click to edit Master title style</a:t>
            </a:r>
            <a:endParaRPr lang="en-GB"/>
          </a:p>
        </p:txBody>
      </p:sp>
      <p:sp>
        <p:nvSpPr>
          <p:cNvPr id="25" name="Content Placeholder 2"/>
          <p:cNvSpPr>
            <a:spLocks noGrp="1"/>
          </p:cNvSpPr>
          <p:nvPr>
            <p:ph idx="10"/>
          </p:nvPr>
        </p:nvSpPr>
        <p:spPr>
          <a:xfrm>
            <a:off x="849600" y="2416202"/>
            <a:ext cx="10492800" cy="307777"/>
          </a:xfrm>
        </p:spPr>
        <p:txBody>
          <a:bodyPr/>
          <a:lstStyle>
            <a:lvl1pPr algn="r">
              <a:defRPr/>
            </a:lvl1pPr>
            <a:lvl2pPr marL="228600" indent="-228600">
              <a:buFont typeface="Wingdings" charset="2"/>
              <a:buChar char="§"/>
              <a:defRPr sz="1800" b="0" i="0" baseline="0">
                <a:latin typeface="Verdana"/>
              </a:defRPr>
            </a:lvl2pPr>
            <a:lvl3pPr marL="457200" indent="-228600">
              <a:buClr>
                <a:srgbClr val="37ACDE"/>
              </a:buClr>
              <a:buFont typeface="Verdana"/>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10" name="Rectangle 6"/>
          <p:cNvSpPr>
            <a:spLocks noGrp="1" noChangeArrowheads="1"/>
          </p:cNvSpPr>
          <p:nvPr>
            <p:ph type="sldNum" sz="quarter" idx="11"/>
          </p:nvPr>
        </p:nvSpPr>
        <p:spPr/>
        <p:txBody>
          <a:bodyPr/>
          <a:lstStyle>
            <a:lvl1pPr>
              <a:defRPr/>
            </a:lvl1pPr>
          </a:lstStyle>
          <a:p>
            <a:fld id="{C6637A1A-E6D7-42AB-B3EA-6221BF7394A4}" type="slidenum">
              <a:rPr lang="en-US"/>
              <a:pPr/>
              <a:t>‹N›</a:t>
            </a:fld>
            <a:endParaRPr lang="en-US"/>
          </a:p>
        </p:txBody>
      </p:sp>
      <p:sp>
        <p:nvSpPr>
          <p:cNvPr id="11" name="Rectangle 4"/>
          <p:cNvSpPr>
            <a:spLocks noGrp="1" noChangeArrowheads="1"/>
          </p:cNvSpPr>
          <p:nvPr>
            <p:ph type="dt" sz="half"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70281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49600" y="2416175"/>
            <a:ext cx="10492800" cy="1528624"/>
          </a:xfrm>
        </p:spPr>
        <p:txBody>
          <a:bodyPr/>
          <a:lstStyle>
            <a:lvl2pPr marL="228600" indent="-228600">
              <a:buFont typeface="Verdana"/>
              <a:buChar char="•"/>
              <a:defRPr sz="1800" b="0" i="0" baseline="0">
                <a:latin typeface="Verdana"/>
              </a:defRPr>
            </a:lvl2pPr>
            <a:lvl3pPr marL="457200" indent="-228600">
              <a:buClr>
                <a:srgbClr val="37ACDE"/>
              </a:buClr>
              <a:buFont typeface="Wingdings" charset="2"/>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1008E95-8A99-4482-A404-EE1754E6C716}"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18846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430887"/>
          </a:xfrm>
        </p:spPr>
        <p:txBody>
          <a:bodyPr/>
          <a:lstStyle>
            <a:lvl1pPr algn="l">
              <a:defRPr sz="2800" b="1" cap="all" baseline="0"/>
            </a:lvl1pPr>
          </a:lstStyle>
          <a:p>
            <a:r>
              <a:rPr lang="en-US" smtClean="0"/>
              <a:t>Click to edit Master title style</a:t>
            </a:r>
            <a:endParaRPr lang="en-US"/>
          </a:p>
        </p:txBody>
      </p:sp>
      <p:sp>
        <p:nvSpPr>
          <p:cNvPr id="3" name="Text Placeholder 2"/>
          <p:cNvSpPr>
            <a:spLocks noGrp="1"/>
          </p:cNvSpPr>
          <p:nvPr>
            <p:ph type="body" idx="1"/>
          </p:nvPr>
        </p:nvSpPr>
        <p:spPr>
          <a:xfrm>
            <a:off x="963084" y="4099150"/>
            <a:ext cx="10363200" cy="307777"/>
          </a:xfrm>
        </p:spPr>
        <p:txBody>
          <a:bodyPr anchor="b"/>
          <a:lstStyle>
            <a:lvl1pPr marL="0" indent="0">
              <a:buNone/>
              <a:defRPr sz="18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44E6C53-2DED-4B1F-832E-D052D4AC80EC}"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6336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9600" y="1612256"/>
            <a:ext cx="10492800"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49600" y="2492375"/>
            <a:ext cx="5092800" cy="1528624"/>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9600" y="2492402"/>
            <a:ext cx="5092800" cy="153375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A290915-A925-42BC-B0D5-0F39080916AF}"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68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BD0DE1D-2C0B-4BD2-A4D6-881B8648C664}" type="slidenum">
              <a:rPr lang="en-US"/>
              <a:pPr/>
              <a:t>‹N›</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945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077D620-5FB0-4FC0-B6BB-E3E4CF707382}" type="slidenum">
              <a:rPr lang="en-US"/>
              <a:pPr/>
              <a:t>‹N›</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403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9600" y="1612256"/>
            <a:ext cx="3360000" cy="615553"/>
          </a:xfrm>
        </p:spPr>
        <p:txBody>
          <a:bodyPr/>
          <a:lstStyle>
            <a:lvl1pPr>
              <a:defRPr sz="2000"/>
            </a:lvl1pPr>
          </a:lstStyle>
          <a:p>
            <a:r>
              <a:rPr lang="en-US" smtClean="0"/>
              <a:t>Click to edit Master title style</a:t>
            </a:r>
            <a:endParaRPr lang="en-US"/>
          </a:p>
        </p:txBody>
      </p:sp>
      <p:sp>
        <p:nvSpPr>
          <p:cNvPr id="3" name="Content Placeholder 2"/>
          <p:cNvSpPr>
            <a:spLocks noGrp="1"/>
          </p:cNvSpPr>
          <p:nvPr>
            <p:ph sz="half" idx="1"/>
          </p:nvPr>
        </p:nvSpPr>
        <p:spPr>
          <a:xfrm>
            <a:off x="849600" y="2492400"/>
            <a:ext cx="3360000" cy="1846659"/>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400" y="1612281"/>
            <a:ext cx="6720000" cy="153888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101241-1815-4E73-8FB5-9F771F712BD8}"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126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5059587"/>
            <a:ext cx="73152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612801"/>
            <a:ext cx="7315200" cy="3077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438400" y="5367338"/>
            <a:ext cx="7315200" cy="230832"/>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7924FD-6D99-43C1-B4F3-8498A7080AD0}"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36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49E082-AC72-4024-BE43-063A5F98DF17}" type="datetimeFigureOut">
              <a:rPr lang="it-IT" smtClean="0"/>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225210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573253" y="2416201"/>
            <a:ext cx="2769989" cy="18466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D5C5853-4CE8-4DA6-BD0E-442D1142EE8E}"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3161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20627" y="1339850"/>
            <a:ext cx="861774"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78086" y="1339850"/>
            <a:ext cx="1538883"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CADA48E-503E-4E22-AA85-59B28ACE64D0}"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9048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849600" y="1612256"/>
            <a:ext cx="10492800" cy="430887"/>
          </a:xfrm>
          <a:prstGeom prst="rect">
            <a:avLst/>
          </a:prstGeom>
          <a:noFill/>
          <a:ln>
            <a:noFill/>
          </a:ln>
          <a:effectLst/>
          <a:extLst>
            <a:ext uri="{FAA26D3D-D897-4be2-8F04-BA451C77F1D7}"/>
          </a:extLst>
        </p:spPr>
        <p:txBody>
          <a:bodyPr/>
          <a:lstStyle/>
          <a:p>
            <a:pPr lvl="0"/>
            <a:r>
              <a:rPr lang="en-US" smtClean="0"/>
              <a:t>Click to edit Master title style</a:t>
            </a:r>
            <a:endParaRPr lang="en-GB"/>
          </a:p>
        </p:txBody>
      </p:sp>
      <p:sp>
        <p:nvSpPr>
          <p:cNvPr id="25" name="Content Placeholder 2"/>
          <p:cNvSpPr>
            <a:spLocks noGrp="1"/>
          </p:cNvSpPr>
          <p:nvPr>
            <p:ph idx="10"/>
          </p:nvPr>
        </p:nvSpPr>
        <p:spPr>
          <a:xfrm>
            <a:off x="849600" y="2416202"/>
            <a:ext cx="10492800" cy="307777"/>
          </a:xfrm>
        </p:spPr>
        <p:txBody>
          <a:bodyPr/>
          <a:lstStyle>
            <a:lvl1pPr algn="r">
              <a:defRPr/>
            </a:lvl1pPr>
            <a:lvl2pPr marL="228600" indent="-228600">
              <a:buFont typeface="Wingdings" charset="2"/>
              <a:buChar char="§"/>
              <a:defRPr sz="1800" b="0" i="0" baseline="0">
                <a:latin typeface="Verdana"/>
              </a:defRPr>
            </a:lvl2pPr>
            <a:lvl3pPr marL="457200" indent="-228600">
              <a:buClr>
                <a:srgbClr val="37ACDE"/>
              </a:buClr>
              <a:buFont typeface="Verdana"/>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10" name="Rectangle 6"/>
          <p:cNvSpPr>
            <a:spLocks noGrp="1" noChangeArrowheads="1"/>
          </p:cNvSpPr>
          <p:nvPr>
            <p:ph type="sldNum" sz="quarter" idx="11"/>
          </p:nvPr>
        </p:nvSpPr>
        <p:spPr/>
        <p:txBody>
          <a:bodyPr/>
          <a:lstStyle>
            <a:lvl1pPr>
              <a:defRPr/>
            </a:lvl1pPr>
          </a:lstStyle>
          <a:p>
            <a:fld id="{C6637A1A-E6D7-42AB-B3EA-6221BF7394A4}" type="slidenum">
              <a:rPr lang="en-US"/>
              <a:pPr/>
              <a:t>‹N›</a:t>
            </a:fld>
            <a:endParaRPr lang="en-US"/>
          </a:p>
        </p:txBody>
      </p:sp>
      <p:sp>
        <p:nvSpPr>
          <p:cNvPr id="11" name="Rectangle 4"/>
          <p:cNvSpPr>
            <a:spLocks noGrp="1" noChangeArrowheads="1"/>
          </p:cNvSpPr>
          <p:nvPr>
            <p:ph type="dt" sz="half"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188459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49600" y="2416175"/>
            <a:ext cx="10492800" cy="1528624"/>
          </a:xfrm>
        </p:spPr>
        <p:txBody>
          <a:bodyPr/>
          <a:lstStyle>
            <a:lvl2pPr marL="228600" indent="-228600">
              <a:buFont typeface="Verdana"/>
              <a:buChar char="•"/>
              <a:defRPr sz="1800" b="0" i="0" baseline="0">
                <a:latin typeface="Verdana"/>
              </a:defRPr>
            </a:lvl2pPr>
            <a:lvl3pPr marL="457200" indent="-228600">
              <a:buClr>
                <a:srgbClr val="37ACDE"/>
              </a:buClr>
              <a:buFont typeface="Wingdings" charset="2"/>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1008E95-8A99-4482-A404-EE1754E6C716}"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79770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430887"/>
          </a:xfrm>
        </p:spPr>
        <p:txBody>
          <a:bodyPr/>
          <a:lstStyle>
            <a:lvl1pPr algn="l">
              <a:defRPr sz="2800" b="1" cap="all" baseline="0"/>
            </a:lvl1pPr>
          </a:lstStyle>
          <a:p>
            <a:r>
              <a:rPr lang="en-US" smtClean="0"/>
              <a:t>Click to edit Master title style</a:t>
            </a:r>
            <a:endParaRPr lang="en-US"/>
          </a:p>
        </p:txBody>
      </p:sp>
      <p:sp>
        <p:nvSpPr>
          <p:cNvPr id="3" name="Text Placeholder 2"/>
          <p:cNvSpPr>
            <a:spLocks noGrp="1"/>
          </p:cNvSpPr>
          <p:nvPr>
            <p:ph type="body" idx="1"/>
          </p:nvPr>
        </p:nvSpPr>
        <p:spPr>
          <a:xfrm>
            <a:off x="963084" y="4099150"/>
            <a:ext cx="10363200" cy="307777"/>
          </a:xfrm>
        </p:spPr>
        <p:txBody>
          <a:bodyPr anchor="b"/>
          <a:lstStyle>
            <a:lvl1pPr marL="0" indent="0">
              <a:buNone/>
              <a:defRPr sz="18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44E6C53-2DED-4B1F-832E-D052D4AC80EC}"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85178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9600" y="1612256"/>
            <a:ext cx="10492800"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49600" y="2492375"/>
            <a:ext cx="5092800" cy="1528624"/>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9600" y="2492402"/>
            <a:ext cx="5092800" cy="153375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A290915-A925-42BC-B0D5-0F39080916AF}"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2877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BD0DE1D-2C0B-4BD2-A4D6-881B8648C664}" type="slidenum">
              <a:rPr lang="en-US"/>
              <a:pPr/>
              <a:t>‹N›</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721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077D620-5FB0-4FC0-B6BB-E3E4CF707382}" type="slidenum">
              <a:rPr lang="en-US"/>
              <a:pPr/>
              <a:t>‹N›</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837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9600" y="1612256"/>
            <a:ext cx="3360000" cy="615553"/>
          </a:xfrm>
        </p:spPr>
        <p:txBody>
          <a:bodyPr/>
          <a:lstStyle>
            <a:lvl1pPr>
              <a:defRPr sz="2000"/>
            </a:lvl1pPr>
          </a:lstStyle>
          <a:p>
            <a:r>
              <a:rPr lang="en-US" smtClean="0"/>
              <a:t>Click to edit Master title style</a:t>
            </a:r>
            <a:endParaRPr lang="en-US"/>
          </a:p>
        </p:txBody>
      </p:sp>
      <p:sp>
        <p:nvSpPr>
          <p:cNvPr id="3" name="Content Placeholder 2"/>
          <p:cNvSpPr>
            <a:spLocks noGrp="1"/>
          </p:cNvSpPr>
          <p:nvPr>
            <p:ph sz="half" idx="1"/>
          </p:nvPr>
        </p:nvSpPr>
        <p:spPr>
          <a:xfrm>
            <a:off x="849600" y="2492400"/>
            <a:ext cx="3360000" cy="1846659"/>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400" y="1612281"/>
            <a:ext cx="6720000" cy="153888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101241-1815-4E73-8FB5-9F771F712BD8}"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486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5059587"/>
            <a:ext cx="73152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612801"/>
            <a:ext cx="7315200" cy="3077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438400" y="5367338"/>
            <a:ext cx="7315200" cy="230832"/>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7924FD-6D99-43C1-B4F3-8498A7080AD0}" type="slidenum">
              <a:rPr lang="en-US"/>
              <a:pPr/>
              <a:t>‹N›</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704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B49E082-AC72-4024-BE43-063A5F98DF17}" type="datetimeFigureOut">
              <a:rPr lang="it-IT" smtClean="0"/>
              <a:t>12/12/2016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2088590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573253" y="2416201"/>
            <a:ext cx="2769989" cy="18466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D5C5853-4CE8-4DA6-BD0E-442D1142EE8E}"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7576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20627" y="1339850"/>
            <a:ext cx="861774"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78086" y="1339850"/>
            <a:ext cx="1538883"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CADA48E-503E-4E22-AA85-59B28ACE64D0}" type="slidenum">
              <a:rPr lang="en-US"/>
              <a:pPr/>
              <a:t>‹N›</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45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B49E082-AC72-4024-BE43-063A5F98DF17}" type="datetimeFigureOut">
              <a:rPr lang="it-IT" smtClean="0"/>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340501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B49E082-AC72-4024-BE43-063A5F98DF17}" type="datetimeFigureOut">
              <a:rPr lang="it-IT" smtClean="0"/>
              <a:t>12/12/2016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415171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B49E082-AC72-4024-BE43-063A5F98DF17}" type="datetimeFigureOut">
              <a:rPr lang="it-IT" smtClean="0"/>
              <a:t>12/12/2016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155544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49E082-AC72-4024-BE43-063A5F98DF17}" type="datetimeFigureOut">
              <a:rPr lang="it-IT" smtClean="0"/>
              <a:t>12/12/2016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54575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49E082-AC72-4024-BE43-063A5F98DF17}" type="datetimeFigureOut">
              <a:rPr lang="it-IT" smtClean="0"/>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228415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49E082-AC72-4024-BE43-063A5F98DF17}" type="datetimeFigureOut">
              <a:rPr lang="it-IT" smtClean="0"/>
              <a:t>12/12/2016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4ABA9C-C744-4F9D-93BE-90BBB2B46AD3}" type="slidenum">
              <a:rPr lang="it-IT" smtClean="0"/>
              <a:t>‹N›</a:t>
            </a:fld>
            <a:endParaRPr lang="it-IT"/>
          </a:p>
        </p:txBody>
      </p:sp>
    </p:spTree>
    <p:extLst>
      <p:ext uri="{BB962C8B-B14F-4D97-AF65-F5344CB8AC3E}">
        <p14:creationId xmlns:p14="http://schemas.microsoft.com/office/powerpoint/2010/main" val="160203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9E082-AC72-4024-BE43-063A5F98DF17}" type="datetimeFigureOut">
              <a:rPr lang="it-IT" smtClean="0"/>
              <a:t>12/12/2016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ABA9C-C744-4F9D-93BE-90BBB2B46AD3}" type="slidenum">
              <a:rPr lang="it-IT" smtClean="0"/>
              <a:t>‹N›</a:t>
            </a:fld>
            <a:endParaRPr lang="it-IT"/>
          </a:p>
        </p:txBody>
      </p:sp>
    </p:spTree>
    <p:extLst>
      <p:ext uri="{BB962C8B-B14F-4D97-AF65-F5344CB8AC3E}">
        <p14:creationId xmlns:p14="http://schemas.microsoft.com/office/powerpoint/2010/main" val="237903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8785" y="1612901"/>
            <a:ext cx="10494433" cy="430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Title</a:t>
            </a:r>
          </a:p>
        </p:txBody>
      </p:sp>
      <p:sp>
        <p:nvSpPr>
          <p:cNvPr id="1027" name="Rectangle 3"/>
          <p:cNvSpPr>
            <a:spLocks noGrp="1" noChangeArrowheads="1"/>
          </p:cNvSpPr>
          <p:nvPr>
            <p:ph type="body" idx="1"/>
          </p:nvPr>
        </p:nvSpPr>
        <p:spPr bwMode="auto">
          <a:xfrm>
            <a:off x="848785" y="2416176"/>
            <a:ext cx="10494433" cy="18462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a:p>
            <a:pPr lvl="0"/>
            <a:endParaRPr lang="en-US" smtClean="0"/>
          </a:p>
        </p:txBody>
      </p:sp>
      <p:sp>
        <p:nvSpPr>
          <p:cNvPr id="1030" name="Rectangle 6"/>
          <p:cNvSpPr>
            <a:spLocks noGrp="1" noChangeArrowheads="1"/>
          </p:cNvSpPr>
          <p:nvPr>
            <p:ph type="sldNum" sz="quarter" idx="4"/>
          </p:nvPr>
        </p:nvSpPr>
        <p:spPr bwMode="auto">
          <a:xfrm>
            <a:off x="8498417" y="6426200"/>
            <a:ext cx="2844800" cy="15398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spAutoFit/>
          </a:bodyPr>
          <a:lstStyle>
            <a:lvl1pPr algn="r" eaLnBrk="1" hangingPunct="1">
              <a:defRPr sz="1000" b="0">
                <a:solidFill>
                  <a:srgbClr val="004494"/>
                </a:solidFill>
                <a:cs typeface="Arial" pitchFamily="34" charset="0"/>
              </a:defRPr>
            </a:lvl1pPr>
          </a:lstStyle>
          <a:p>
            <a:pPr fontAlgn="base">
              <a:spcBef>
                <a:spcPct val="0"/>
              </a:spcBef>
              <a:spcAft>
                <a:spcPct val="0"/>
              </a:spcAft>
            </a:pPr>
            <a:fld id="{00BD9FF5-E84B-4ED0-B00D-0E8A2012FD36}" type="slidenum">
              <a:rPr lang="en-US"/>
              <a:pPr fontAlgn="base">
                <a:spcBef>
                  <a:spcPct val="0"/>
                </a:spcBef>
                <a:spcAft>
                  <a:spcPct val="0"/>
                </a:spcAft>
              </a:pPr>
              <a:t>‹N›</a:t>
            </a:fld>
            <a:endParaRPr lang="en-US"/>
          </a:p>
        </p:txBody>
      </p:sp>
      <p:sp>
        <p:nvSpPr>
          <p:cNvPr id="15" name="Rectangle 14"/>
          <p:cNvSpPr/>
          <p:nvPr/>
        </p:nvSpPr>
        <p:spPr>
          <a:xfrm>
            <a:off x="0" y="0"/>
            <a:ext cx="12192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pic>
        <p:nvPicPr>
          <p:cNvPr id="2" name="Picture 5" descr="JRC_Slides_Footer.png"/>
          <p:cNvPicPr>
            <a:picLocks noChangeAspect="1"/>
          </p:cNvPicPr>
          <p:nvPr/>
        </p:nvPicPr>
        <p:blipFill>
          <a:blip r:embed="rId12"/>
          <a:srcRect/>
          <a:stretch>
            <a:fillRect/>
          </a:stretch>
        </p:blipFill>
        <p:spPr bwMode="auto">
          <a:xfrm>
            <a:off x="5687485" y="6461126"/>
            <a:ext cx="817033" cy="396875"/>
          </a:xfrm>
          <a:prstGeom prst="rect">
            <a:avLst/>
          </a:prstGeom>
          <a:noFill/>
          <a:ln w="9525">
            <a:noFill/>
            <a:miter lim="800000"/>
            <a:headEnd/>
            <a:tailEnd/>
          </a:ln>
        </p:spPr>
      </p:pic>
      <p:pic>
        <p:nvPicPr>
          <p:cNvPr id="1031" name="Picture 1" descr="JRC_Slides_Logo_EN.png"/>
          <p:cNvPicPr>
            <a:picLocks noChangeAspect="1"/>
          </p:cNvPicPr>
          <p:nvPr/>
        </p:nvPicPr>
        <p:blipFill>
          <a:blip r:embed="rId13"/>
          <a:srcRect/>
          <a:stretch>
            <a:fillRect/>
          </a:stretch>
        </p:blipFill>
        <p:spPr bwMode="auto">
          <a:xfrm>
            <a:off x="5295900" y="258764"/>
            <a:ext cx="1913467" cy="1000125"/>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848784" y="6426200"/>
            <a:ext cx="2844800" cy="15398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spAutoFit/>
          </a:bodyPr>
          <a:lstStyle>
            <a:lvl1pPr eaLnBrk="1" hangingPunct="1">
              <a:defRPr sz="1000" b="0" smtClean="0">
                <a:solidFill>
                  <a:srgbClr val="004494"/>
                </a:solidFill>
                <a:ea typeface="MS PGothic" pitchFamily="34" charset="-128"/>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46444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rtl="0" eaLnBrk="0" fontAlgn="base" hangingPunct="0">
        <a:spcBef>
          <a:spcPct val="0"/>
        </a:spcBef>
        <a:spcAft>
          <a:spcPct val="0"/>
        </a:spcAft>
        <a:defRPr sz="2800" b="1">
          <a:solidFill>
            <a:srgbClr val="004494"/>
          </a:solidFill>
          <a:latin typeface="Verdana"/>
          <a:ea typeface="ＭＳ Ｐゴシック"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pitchFamily="34" charset="0"/>
        <a:buChar char="•"/>
        <a:defRPr>
          <a:solidFill>
            <a:srgbClr val="004494"/>
          </a:solidFill>
          <a:latin typeface="Verdana"/>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pitchFamily="2" charset="2"/>
        <a:buChar char="§"/>
        <a:defRPr sz="1600">
          <a:solidFill>
            <a:srgbClr val="004494"/>
          </a:solidFill>
          <a:latin typeface="Verdana"/>
          <a:ea typeface="ＭＳ Ｐゴシック" pitchFamily="34" charset="-128"/>
        </a:defRPr>
      </a:lvl3pPr>
      <a:lvl4pPr marL="685800" indent="-228600" algn="l" rtl="0" eaLnBrk="0" fontAlgn="base" hangingPunct="0">
        <a:lnSpc>
          <a:spcPts val="2400"/>
        </a:lnSpc>
        <a:spcBef>
          <a:spcPct val="0"/>
        </a:spcBef>
        <a:spcAft>
          <a:spcPct val="0"/>
        </a:spcAft>
        <a:buClr>
          <a:srgbClr val="37ACDE"/>
        </a:buClr>
        <a:buFont typeface="Arial" pitchFamily="34" charset="0"/>
        <a:buChar char="•"/>
        <a:defRPr sz="1600">
          <a:solidFill>
            <a:srgbClr val="004494"/>
          </a:solidFill>
          <a:latin typeface="Verdana"/>
          <a:ea typeface="ＭＳ Ｐゴシック" pitchFamily="34" charset="-128"/>
        </a:defRPr>
      </a:lvl4pPr>
      <a:lvl5pPr marL="914400" indent="-228600" algn="l" rtl="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8785" y="1612901"/>
            <a:ext cx="10494433" cy="430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Title</a:t>
            </a:r>
          </a:p>
        </p:txBody>
      </p:sp>
      <p:sp>
        <p:nvSpPr>
          <p:cNvPr id="1027" name="Rectangle 3"/>
          <p:cNvSpPr>
            <a:spLocks noGrp="1" noChangeArrowheads="1"/>
          </p:cNvSpPr>
          <p:nvPr>
            <p:ph type="body" idx="1"/>
          </p:nvPr>
        </p:nvSpPr>
        <p:spPr bwMode="auto">
          <a:xfrm>
            <a:off x="848785" y="2416176"/>
            <a:ext cx="10494433" cy="18462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a:p>
            <a:pPr lvl="0"/>
            <a:endParaRPr lang="en-US" smtClean="0"/>
          </a:p>
        </p:txBody>
      </p:sp>
      <p:sp>
        <p:nvSpPr>
          <p:cNvPr id="1030" name="Rectangle 6"/>
          <p:cNvSpPr>
            <a:spLocks noGrp="1" noChangeArrowheads="1"/>
          </p:cNvSpPr>
          <p:nvPr>
            <p:ph type="sldNum" sz="quarter" idx="4"/>
          </p:nvPr>
        </p:nvSpPr>
        <p:spPr bwMode="auto">
          <a:xfrm>
            <a:off x="8498417" y="6426200"/>
            <a:ext cx="2844800" cy="15398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spAutoFit/>
          </a:bodyPr>
          <a:lstStyle>
            <a:lvl1pPr algn="r" eaLnBrk="1" hangingPunct="1">
              <a:defRPr sz="1000" b="0">
                <a:solidFill>
                  <a:srgbClr val="004494"/>
                </a:solidFill>
                <a:cs typeface="Arial" pitchFamily="34" charset="0"/>
              </a:defRPr>
            </a:lvl1pPr>
          </a:lstStyle>
          <a:p>
            <a:pPr fontAlgn="base">
              <a:spcBef>
                <a:spcPct val="0"/>
              </a:spcBef>
              <a:spcAft>
                <a:spcPct val="0"/>
              </a:spcAft>
            </a:pPr>
            <a:fld id="{00BD9FF5-E84B-4ED0-B00D-0E8A2012FD36}" type="slidenum">
              <a:rPr lang="en-US"/>
              <a:pPr fontAlgn="base">
                <a:spcBef>
                  <a:spcPct val="0"/>
                </a:spcBef>
                <a:spcAft>
                  <a:spcPct val="0"/>
                </a:spcAft>
              </a:pPr>
              <a:t>‹N›</a:t>
            </a:fld>
            <a:endParaRPr lang="en-US"/>
          </a:p>
        </p:txBody>
      </p:sp>
      <p:sp>
        <p:nvSpPr>
          <p:cNvPr id="15" name="Rectangle 14"/>
          <p:cNvSpPr/>
          <p:nvPr/>
        </p:nvSpPr>
        <p:spPr>
          <a:xfrm>
            <a:off x="0" y="0"/>
            <a:ext cx="12192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pic>
        <p:nvPicPr>
          <p:cNvPr id="2" name="Picture 5" descr="JRC_Slides_Footer.png"/>
          <p:cNvPicPr>
            <a:picLocks noChangeAspect="1"/>
          </p:cNvPicPr>
          <p:nvPr/>
        </p:nvPicPr>
        <p:blipFill>
          <a:blip r:embed="rId12"/>
          <a:srcRect/>
          <a:stretch>
            <a:fillRect/>
          </a:stretch>
        </p:blipFill>
        <p:spPr bwMode="auto">
          <a:xfrm>
            <a:off x="5687485" y="6461126"/>
            <a:ext cx="817033" cy="396875"/>
          </a:xfrm>
          <a:prstGeom prst="rect">
            <a:avLst/>
          </a:prstGeom>
          <a:noFill/>
          <a:ln w="9525">
            <a:noFill/>
            <a:miter lim="800000"/>
            <a:headEnd/>
            <a:tailEnd/>
          </a:ln>
        </p:spPr>
      </p:pic>
      <p:pic>
        <p:nvPicPr>
          <p:cNvPr id="1031" name="Picture 1" descr="JRC_Slides_Logo_EN.png"/>
          <p:cNvPicPr>
            <a:picLocks noChangeAspect="1"/>
          </p:cNvPicPr>
          <p:nvPr/>
        </p:nvPicPr>
        <p:blipFill>
          <a:blip r:embed="rId13"/>
          <a:srcRect/>
          <a:stretch>
            <a:fillRect/>
          </a:stretch>
        </p:blipFill>
        <p:spPr bwMode="auto">
          <a:xfrm>
            <a:off x="5295900" y="258764"/>
            <a:ext cx="1913467" cy="1000125"/>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848784" y="6426200"/>
            <a:ext cx="2844800" cy="15398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spAutoFit/>
          </a:bodyPr>
          <a:lstStyle>
            <a:lvl1pPr eaLnBrk="1" hangingPunct="1">
              <a:defRPr sz="1000" b="0" smtClean="0">
                <a:solidFill>
                  <a:srgbClr val="004494"/>
                </a:solidFill>
                <a:ea typeface="MS PGothic" pitchFamily="34" charset="-128"/>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6662803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l" rtl="0" eaLnBrk="0" fontAlgn="base" hangingPunct="0">
        <a:spcBef>
          <a:spcPct val="0"/>
        </a:spcBef>
        <a:spcAft>
          <a:spcPct val="0"/>
        </a:spcAft>
        <a:defRPr sz="2800" b="1">
          <a:solidFill>
            <a:srgbClr val="004494"/>
          </a:solidFill>
          <a:latin typeface="Verdana"/>
          <a:ea typeface="ＭＳ Ｐゴシック"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pitchFamily="34" charset="0"/>
        <a:buChar char="•"/>
        <a:defRPr>
          <a:solidFill>
            <a:srgbClr val="004494"/>
          </a:solidFill>
          <a:latin typeface="Verdana"/>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pitchFamily="2" charset="2"/>
        <a:buChar char="§"/>
        <a:defRPr sz="1600">
          <a:solidFill>
            <a:srgbClr val="004494"/>
          </a:solidFill>
          <a:latin typeface="Verdana"/>
          <a:ea typeface="ＭＳ Ｐゴシック" pitchFamily="34" charset="-128"/>
        </a:defRPr>
      </a:lvl3pPr>
      <a:lvl4pPr marL="685800" indent="-228600" algn="l" rtl="0" eaLnBrk="0" fontAlgn="base" hangingPunct="0">
        <a:lnSpc>
          <a:spcPts val="2400"/>
        </a:lnSpc>
        <a:spcBef>
          <a:spcPct val="0"/>
        </a:spcBef>
        <a:spcAft>
          <a:spcPct val="0"/>
        </a:spcAft>
        <a:buClr>
          <a:srgbClr val="37ACDE"/>
        </a:buClr>
        <a:buFont typeface="Arial" pitchFamily="34" charset="0"/>
        <a:buChar char="•"/>
        <a:defRPr sz="1600">
          <a:solidFill>
            <a:srgbClr val="004494"/>
          </a:solidFill>
          <a:latin typeface="Verdana"/>
          <a:ea typeface="ＭＳ Ｐゴシック" pitchFamily="34" charset="-128"/>
        </a:defRPr>
      </a:lvl4pPr>
      <a:lvl5pPr marL="914400" indent="-228600" algn="l" rtl="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42" y="1518135"/>
            <a:ext cx="5464114" cy="1082351"/>
          </a:xfrm>
        </p:spPr>
        <p:txBody>
          <a:bodyPr/>
          <a:lstStyle/>
          <a:p>
            <a:r>
              <a:rPr lang="en-US" dirty="0" smtClean="0"/>
              <a:t>WEISS </a:t>
            </a:r>
            <a:br>
              <a:rPr lang="en-US" dirty="0" smtClean="0"/>
            </a:br>
            <a:r>
              <a:rPr lang="en-US" dirty="0" smtClean="0"/>
              <a:t>Planning Support System</a:t>
            </a:r>
            <a:endParaRPr lang="en-US" dirty="0"/>
          </a:p>
        </p:txBody>
      </p:sp>
      <p:sp>
        <p:nvSpPr>
          <p:cNvPr id="3" name="Content Placeholder 2"/>
          <p:cNvSpPr>
            <a:spLocks noGrp="1"/>
          </p:cNvSpPr>
          <p:nvPr>
            <p:ph idx="10"/>
          </p:nvPr>
        </p:nvSpPr>
        <p:spPr>
          <a:xfrm>
            <a:off x="6204093" y="1518135"/>
            <a:ext cx="4029166" cy="2462213"/>
          </a:xfrm>
        </p:spPr>
        <p:txBody>
          <a:bodyPr/>
          <a:lstStyle/>
          <a:p>
            <a:r>
              <a:rPr lang="en-US" dirty="0" smtClean="0"/>
              <a:t> </a:t>
            </a:r>
          </a:p>
          <a:p>
            <a:endParaRPr lang="en-US" dirty="0"/>
          </a:p>
          <a:p>
            <a:endParaRPr lang="en-US" dirty="0" smtClean="0"/>
          </a:p>
          <a:p>
            <a:endParaRPr lang="en-US" dirty="0" smtClean="0"/>
          </a:p>
          <a:p>
            <a:endParaRPr lang="en-US" dirty="0"/>
          </a:p>
          <a:p>
            <a:endParaRPr lang="en-US" dirty="0" smtClean="0"/>
          </a:p>
          <a:p>
            <a:r>
              <a:rPr lang="en-US" dirty="0" smtClean="0"/>
              <a:t>Revised by Randbee Consultants for the </a:t>
            </a:r>
            <a:r>
              <a:rPr lang="en-US" dirty="0" err="1" smtClean="0"/>
              <a:t>WaterInnEU</a:t>
            </a:r>
            <a:r>
              <a:rPr lang="en-US" dirty="0" smtClean="0"/>
              <a:t> Project </a:t>
            </a:r>
            <a:endParaRPr lang="en-US" dirty="0"/>
          </a:p>
        </p:txBody>
      </p:sp>
      <p:pic>
        <p:nvPicPr>
          <p:cNvPr id="7" name="Picture 6"/>
          <p:cNvPicPr>
            <a:picLocks noChangeAspect="1"/>
          </p:cNvPicPr>
          <p:nvPr/>
        </p:nvPicPr>
        <p:blipFill>
          <a:blip r:embed="rId2"/>
          <a:stretch>
            <a:fillRect/>
          </a:stretch>
        </p:blipFill>
        <p:spPr>
          <a:xfrm>
            <a:off x="8128987" y="4690889"/>
            <a:ext cx="2005057" cy="671798"/>
          </a:xfrm>
          <a:prstGeom prst="rect">
            <a:avLst/>
          </a:prstGeom>
        </p:spPr>
      </p:pic>
      <p:pic>
        <p:nvPicPr>
          <p:cNvPr id="9" name="Picture 8"/>
          <p:cNvPicPr>
            <a:picLocks noChangeAspect="1"/>
          </p:cNvPicPr>
          <p:nvPr/>
        </p:nvPicPr>
        <p:blipFill>
          <a:blip r:embed="rId3"/>
          <a:stretch>
            <a:fillRect/>
          </a:stretch>
        </p:blipFill>
        <p:spPr>
          <a:xfrm>
            <a:off x="5439052" y="74914"/>
            <a:ext cx="1672126" cy="1158102"/>
          </a:xfrm>
          <a:prstGeom prst="rect">
            <a:avLst/>
          </a:prstGeom>
        </p:spPr>
      </p:pic>
      <p:pic>
        <p:nvPicPr>
          <p:cNvPr id="1026" name="Picture 2" descr="http://weiss.vmm.b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61" y="3131283"/>
            <a:ext cx="4520591" cy="1559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iss.vmm.be/logo-lifepl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13" y="5246260"/>
            <a:ext cx="1593505" cy="1126077"/>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6"/>
          <a:stretch>
            <a:fillRect/>
          </a:stretch>
        </p:blipFill>
        <p:spPr>
          <a:xfrm>
            <a:off x="2327062" y="5246260"/>
            <a:ext cx="3948053" cy="1126077"/>
          </a:xfrm>
          <a:prstGeom prst="rect">
            <a:avLst/>
          </a:prstGeom>
        </p:spPr>
      </p:pic>
    </p:spTree>
    <p:extLst>
      <p:ext uri="{BB962C8B-B14F-4D97-AF65-F5344CB8AC3E}">
        <p14:creationId xmlns:p14="http://schemas.microsoft.com/office/powerpoint/2010/main" val="39770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0985" y="1460501"/>
            <a:ext cx="10494433" cy="430213"/>
          </a:xfrm>
        </p:spPr>
        <p:txBody>
          <a:bodyPr/>
          <a:lstStyle/>
          <a:p>
            <a:r>
              <a:rPr lang="it-IT" dirty="0" smtClean="0"/>
              <a:t>Analysis: </a:t>
            </a:r>
            <a:r>
              <a:rPr lang="en-GB" dirty="0" smtClean="0"/>
              <a:t>Flow</a:t>
            </a:r>
            <a:r>
              <a:rPr lang="it-IT" dirty="0" smtClean="0"/>
              <a:t> chart, </a:t>
            </a:r>
            <a:r>
              <a:rPr lang="en-GB" dirty="0" smtClean="0"/>
              <a:t>transport</a:t>
            </a:r>
            <a:r>
              <a:rPr lang="it-IT" dirty="0" smtClean="0"/>
              <a:t> to </a:t>
            </a:r>
            <a:r>
              <a:rPr lang="en-GB" dirty="0" smtClean="0"/>
              <a:t>surface</a:t>
            </a:r>
            <a:r>
              <a:rPr lang="it-IT" dirty="0" smtClean="0"/>
              <a:t> water</a:t>
            </a:r>
            <a:endParaRPr lang="it-IT" dirty="0"/>
          </a:p>
        </p:txBody>
      </p:sp>
      <p:pic>
        <p:nvPicPr>
          <p:cNvPr id="4" name="Segnaposto contenuto 3"/>
          <p:cNvPicPr>
            <a:picLocks noGrp="1" noChangeAspect="1"/>
          </p:cNvPicPr>
          <p:nvPr>
            <p:ph idx="1"/>
          </p:nvPr>
        </p:nvPicPr>
        <p:blipFill>
          <a:blip r:embed="rId2"/>
          <a:stretch>
            <a:fillRect/>
          </a:stretch>
        </p:blipFill>
        <p:spPr>
          <a:xfrm>
            <a:off x="150285" y="2212975"/>
            <a:ext cx="6237815" cy="4044639"/>
          </a:xfrm>
          <a:prstGeom prst="rect">
            <a:avLst/>
          </a:prstGeom>
        </p:spPr>
      </p:pic>
      <p:sp>
        <p:nvSpPr>
          <p:cNvPr id="5" name="Segnaposto contenuto 2"/>
          <p:cNvSpPr txBox="1">
            <a:spLocks/>
          </p:cNvSpPr>
          <p:nvPr/>
        </p:nvSpPr>
        <p:spPr bwMode="auto">
          <a:xfrm>
            <a:off x="6248400" y="2850299"/>
            <a:ext cx="5765800" cy="27699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Verdana"/>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Verdana"/>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Verdana"/>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Verdana"/>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algn="just">
              <a:buFont typeface="Arial" panose="020B0604020202020204" pitchFamily="34" charset="0"/>
              <a:buChar char="•"/>
            </a:pPr>
            <a:r>
              <a:rPr lang="en-US" sz="1700" dirty="0" smtClean="0"/>
              <a:t>Pathway </a:t>
            </a:r>
            <a:r>
              <a:rPr lang="en-US" sz="1700" dirty="0"/>
              <a:t>from the source to </a:t>
            </a:r>
            <a:r>
              <a:rPr lang="en-US" sz="1700" dirty="0" smtClean="0"/>
              <a:t>the surface water</a:t>
            </a:r>
          </a:p>
          <a:p>
            <a:pPr algn="just">
              <a:buFont typeface="Arial" panose="020B0604020202020204" pitchFamily="34" charset="0"/>
              <a:buChar char="•"/>
            </a:pPr>
            <a:r>
              <a:rPr lang="en-US" sz="1600" dirty="0" smtClean="0"/>
              <a:t>27 </a:t>
            </a:r>
            <a:r>
              <a:rPr lang="en-US" sz="1600" dirty="0"/>
              <a:t>nodes and 12 positions where the spatial pattern can be queried and visualized via a map</a:t>
            </a:r>
            <a:r>
              <a:rPr lang="en-US" sz="1600" dirty="0" smtClean="0"/>
              <a:t>.</a:t>
            </a:r>
          </a:p>
          <a:p>
            <a:pPr algn="just">
              <a:buFont typeface="Arial" panose="020B0604020202020204" pitchFamily="34" charset="0"/>
              <a:buChar char="•"/>
            </a:pPr>
            <a:r>
              <a:rPr lang="en-US" sz="1600" kern="0" dirty="0" smtClean="0"/>
              <a:t>Blue cell: to </a:t>
            </a:r>
            <a:r>
              <a:rPr lang="en-US" sz="1600" dirty="0"/>
              <a:t>visualize the information on the </a:t>
            </a:r>
            <a:r>
              <a:rPr lang="en-US" sz="1600" dirty="0" smtClean="0"/>
              <a:t>map</a:t>
            </a:r>
          </a:p>
          <a:p>
            <a:pPr algn="just">
              <a:buFont typeface="Arial" panose="020B0604020202020204" pitchFamily="34" charset="0"/>
              <a:buChar char="•"/>
            </a:pPr>
            <a:r>
              <a:rPr lang="en-US" sz="1600" kern="0" dirty="0" smtClean="0"/>
              <a:t>Grey cell: substances’ addictions. It can not be visualized on a map</a:t>
            </a:r>
          </a:p>
          <a:p>
            <a:pPr algn="just">
              <a:buFont typeface="Arial" panose="020B0604020202020204" pitchFamily="34" charset="0"/>
              <a:buChar char="•"/>
            </a:pPr>
            <a:r>
              <a:rPr lang="en-US" sz="1600" kern="0" dirty="0" smtClean="0"/>
              <a:t>Red cell</a:t>
            </a:r>
            <a:r>
              <a:rPr lang="en-US" sz="1600" kern="0" smtClean="0"/>
              <a:t>: substances</a:t>
            </a:r>
            <a:r>
              <a:rPr lang="en-US" sz="1600" kern="0" dirty="0" smtClean="0"/>
              <a:t>’ loss </a:t>
            </a:r>
            <a:r>
              <a:rPr lang="en-US" sz="1600" dirty="0"/>
              <a:t>to air, soil or groundwater or </a:t>
            </a:r>
            <a:r>
              <a:rPr lang="en-US" sz="1600" dirty="0" smtClean="0"/>
              <a:t>for a </a:t>
            </a:r>
            <a:r>
              <a:rPr lang="en-US" sz="1600" dirty="0"/>
              <a:t>Waste Water Treatment Plants (WWTP)</a:t>
            </a:r>
            <a:endParaRPr lang="en-US" sz="1700" kern="0" dirty="0" smtClean="0"/>
          </a:p>
          <a:p>
            <a:endParaRPr lang="it-IT" kern="0" dirty="0"/>
          </a:p>
        </p:txBody>
      </p:sp>
    </p:spTree>
    <p:extLst>
      <p:ext uri="{BB962C8B-B14F-4D97-AF65-F5344CB8AC3E}">
        <p14:creationId xmlns:p14="http://schemas.microsoft.com/office/powerpoint/2010/main" val="78694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16075" y="438984"/>
            <a:ext cx="3862388" cy="369332"/>
          </a:xfrm>
          <a:prstGeom prst="rect">
            <a:avLst/>
          </a:prstGeom>
          <a:noFill/>
          <a:ln w="9525">
            <a:noFill/>
            <a:miter lim="800000"/>
            <a:headEnd/>
            <a:tailEnd/>
          </a:ln>
        </p:spPr>
        <p:txBody>
          <a:bodyPr lIns="0" tIns="0" rIns="0" bIns="0">
            <a:spAutoFit/>
          </a:bodyPr>
          <a:lstStyle/>
          <a:p>
            <a:pPr fontAlgn="base">
              <a:spcBef>
                <a:spcPct val="0"/>
              </a:spcBef>
              <a:spcAft>
                <a:spcPct val="0"/>
              </a:spcAft>
              <a:defRPr/>
            </a:pPr>
            <a:r>
              <a:rPr lang="en-US" sz="2400" b="1" kern="0" dirty="0">
                <a:solidFill>
                  <a:srgbClr val="FFFFFF"/>
                </a:solidFill>
                <a:cs typeface="ＭＳ Ｐゴシック" charset="0"/>
              </a:rPr>
              <a:t>Overview</a:t>
            </a:r>
          </a:p>
        </p:txBody>
      </p:sp>
      <p:sp>
        <p:nvSpPr>
          <p:cNvPr id="5" name="Title 1"/>
          <p:cNvSpPr>
            <a:spLocks noGrp="1"/>
          </p:cNvSpPr>
          <p:nvPr>
            <p:ph type="title"/>
          </p:nvPr>
        </p:nvSpPr>
        <p:spPr>
          <a:xfrm>
            <a:off x="134470" y="1358154"/>
            <a:ext cx="11914094" cy="861774"/>
          </a:xfrm>
        </p:spPr>
        <p:txBody>
          <a:bodyPr/>
          <a:lstStyle/>
          <a:p>
            <a:r>
              <a:rPr lang="es-ES_tradnl" altLang="it-IT" dirty="0" smtClean="0">
                <a:latin typeface="Verdana" panose="020B0604030504040204" pitchFamily="34" charset="0"/>
              </a:rPr>
              <a:t>	WEISS </a:t>
            </a:r>
            <a:r>
              <a:rPr lang="it-IT" b="0" dirty="0"/>
              <a:t/>
            </a:r>
            <a:br>
              <a:rPr lang="it-IT" b="0" dirty="0"/>
            </a:br>
            <a:r>
              <a:rPr lang="en-US" b="0" dirty="0"/>
              <a:t> </a:t>
            </a:r>
            <a:r>
              <a:rPr lang="en-US" dirty="0"/>
              <a:t>The Water Emission Inventory planning Support System </a:t>
            </a:r>
            <a:endParaRPr lang="es-ES_tradnl" altLang="it-IT" dirty="0">
              <a:latin typeface="Verdana" panose="020B0604030504040204" pitchFamily="34" charset="0"/>
            </a:endParaRPr>
          </a:p>
        </p:txBody>
      </p:sp>
      <p:sp>
        <p:nvSpPr>
          <p:cNvPr id="6" name="Title 1"/>
          <p:cNvSpPr txBox="1">
            <a:spLocks/>
          </p:cNvSpPr>
          <p:nvPr/>
        </p:nvSpPr>
        <p:spPr bwMode="auto">
          <a:xfrm>
            <a:off x="383177" y="2403567"/>
            <a:ext cx="10580914" cy="33239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ＭＳ Ｐゴシック"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lvl="1" algn="just">
              <a:lnSpc>
                <a:spcPct val="150000"/>
              </a:lnSpc>
              <a:buClr>
                <a:srgbClr val="37ACDE"/>
              </a:buClr>
              <a:defRPr/>
            </a:pPr>
            <a:r>
              <a:rPr lang="en-US" altLang="it-IT" sz="2400" b="0" kern="0" dirty="0" smtClean="0">
                <a:latin typeface="Verdana" panose="020B0604030504040204" pitchFamily="34" charset="0"/>
              </a:rPr>
              <a:t>With WEISS you can:</a:t>
            </a:r>
          </a:p>
          <a:p>
            <a:pPr marL="742950" lvl="1" indent="-285750" algn="just">
              <a:lnSpc>
                <a:spcPct val="150000"/>
              </a:lnSpc>
              <a:buClr>
                <a:srgbClr val="37ACDE"/>
              </a:buClr>
              <a:buFontTx/>
              <a:buChar char="-"/>
              <a:defRPr/>
            </a:pPr>
            <a:r>
              <a:rPr lang="en-US" altLang="it-IT" sz="2400" b="0" kern="0" dirty="0" smtClean="0">
                <a:latin typeface="Verdana" panose="020B0604030504040204" pitchFamily="34" charset="0"/>
              </a:rPr>
              <a:t>Take an inventory of </a:t>
            </a:r>
            <a:r>
              <a:rPr lang="en-US" altLang="it-IT" sz="2400" b="0" kern="0" dirty="0" smtClean="0">
                <a:latin typeface="Verdana" panose="020B0604030504040204" pitchFamily="34" charset="0"/>
              </a:rPr>
              <a:t>emission sources to water;</a:t>
            </a:r>
          </a:p>
          <a:p>
            <a:pPr marL="742950" lvl="1" indent="-285750" algn="just">
              <a:lnSpc>
                <a:spcPct val="150000"/>
              </a:lnSpc>
              <a:buClr>
                <a:srgbClr val="37ACDE"/>
              </a:buClr>
              <a:buFontTx/>
              <a:buChar char="-"/>
              <a:defRPr/>
            </a:pPr>
            <a:r>
              <a:rPr lang="en-US" altLang="it-IT" sz="2400" b="0" kern="0" dirty="0" smtClean="0">
                <a:latin typeface="Verdana" panose="020B0604030504040204" pitchFamily="34" charset="0"/>
              </a:rPr>
              <a:t>Allocate the emission source spatially;</a:t>
            </a:r>
          </a:p>
          <a:p>
            <a:pPr marL="742950" lvl="1" indent="-285750" algn="just">
              <a:lnSpc>
                <a:spcPct val="150000"/>
              </a:lnSpc>
              <a:buClr>
                <a:srgbClr val="37ACDE"/>
              </a:buClr>
              <a:buFontTx/>
              <a:buChar char="-"/>
              <a:defRPr/>
            </a:pPr>
            <a:r>
              <a:rPr lang="en-US" altLang="it-IT" sz="2400" b="0" kern="0" dirty="0" smtClean="0">
                <a:latin typeface="Verdana" panose="020B0604030504040204" pitchFamily="34" charset="0"/>
              </a:rPr>
              <a:t>Analyze sectorial contributions and spatial patterns;</a:t>
            </a:r>
          </a:p>
          <a:p>
            <a:pPr marL="742950" lvl="1" indent="-285750" algn="just">
              <a:lnSpc>
                <a:spcPct val="150000"/>
              </a:lnSpc>
              <a:buClr>
                <a:srgbClr val="37ACDE"/>
              </a:buClr>
              <a:buFontTx/>
              <a:buChar char="-"/>
              <a:defRPr/>
            </a:pPr>
            <a:r>
              <a:rPr lang="en-US" altLang="it-IT" sz="2400" b="0" kern="0" dirty="0" smtClean="0">
                <a:latin typeface="Verdana" panose="020B0604030504040204" pitchFamily="34" charset="0"/>
              </a:rPr>
              <a:t>Have a clear idea of the pollutant destiny </a:t>
            </a:r>
            <a:r>
              <a:rPr lang="en-US" altLang="it-IT" sz="2400" b="0" kern="0" dirty="0" smtClean="0">
                <a:latin typeface="Verdana" panose="020B0604030504040204" pitchFamily="34" charset="0"/>
              </a:rPr>
              <a:t>through </a:t>
            </a:r>
            <a:r>
              <a:rPr lang="en-US" altLang="it-IT" sz="2400" b="0" kern="0" dirty="0" smtClean="0">
                <a:latin typeface="Verdana" panose="020B0604030504040204" pitchFamily="34" charset="0"/>
              </a:rPr>
              <a:t>the water cycle.</a:t>
            </a:r>
          </a:p>
        </p:txBody>
      </p:sp>
    </p:spTree>
    <p:extLst>
      <p:ext uri="{BB962C8B-B14F-4D97-AF65-F5344CB8AC3E}">
        <p14:creationId xmlns:p14="http://schemas.microsoft.com/office/powerpoint/2010/main" val="1719282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0110" y="1377792"/>
            <a:ext cx="11502961" cy="492443"/>
          </a:xfrm>
        </p:spPr>
        <p:txBody>
          <a:bodyPr/>
          <a:lstStyle/>
          <a:p>
            <a:r>
              <a:rPr lang="it-IT" sz="3200" dirty="0" smtClean="0"/>
              <a:t>WEISS </a:t>
            </a:r>
            <a:r>
              <a:rPr lang="en-GB" sz="3200" dirty="0" smtClean="0"/>
              <a:t>is built in three different part</a:t>
            </a:r>
            <a:r>
              <a:rPr lang="it-IT" sz="3200" dirty="0" smtClean="0"/>
              <a:t>:</a:t>
            </a:r>
            <a:endParaRPr lang="it-IT" sz="3200" dirty="0"/>
          </a:p>
        </p:txBody>
      </p:sp>
      <p:sp>
        <p:nvSpPr>
          <p:cNvPr id="3" name="Segnaposto contenuto 2"/>
          <p:cNvSpPr>
            <a:spLocks noGrp="1"/>
          </p:cNvSpPr>
          <p:nvPr>
            <p:ph idx="1"/>
          </p:nvPr>
        </p:nvSpPr>
        <p:spPr>
          <a:xfrm>
            <a:off x="784286" y="2124635"/>
            <a:ext cx="9838852" cy="307777"/>
          </a:xfrm>
        </p:spPr>
        <p:txBody>
          <a:bodyPr/>
          <a:lstStyle/>
          <a:p>
            <a:r>
              <a:rPr lang="it-IT" sz="2400" b="1" dirty="0" smtClean="0"/>
              <a:t>1 – </a:t>
            </a:r>
            <a:r>
              <a:rPr lang="en-GB" sz="2400" b="1" dirty="0" smtClean="0"/>
              <a:t>Emissions</a:t>
            </a:r>
            <a:r>
              <a:rPr lang="it-IT" sz="2400" b="1" dirty="0" smtClean="0"/>
              <a:t>            </a:t>
            </a:r>
            <a:r>
              <a:rPr lang="it-IT" sz="2400" b="1" dirty="0" smtClean="0"/>
              <a:t>2 – </a:t>
            </a:r>
            <a:r>
              <a:rPr lang="en-GB" sz="2400" b="1" dirty="0" smtClean="0"/>
              <a:t>Transport</a:t>
            </a:r>
            <a:r>
              <a:rPr lang="it-IT" sz="2400" b="1" dirty="0" smtClean="0"/>
              <a:t>                </a:t>
            </a:r>
            <a:r>
              <a:rPr lang="it-IT" sz="2400" b="1" dirty="0" smtClean="0"/>
              <a:t>3 -  </a:t>
            </a:r>
            <a:r>
              <a:rPr lang="en-GB" sz="2400" b="1" dirty="0" smtClean="0"/>
              <a:t>Analyses</a:t>
            </a:r>
            <a:endParaRPr lang="en-GB" sz="2400" b="1" dirty="0"/>
          </a:p>
        </p:txBody>
      </p:sp>
      <p:pic>
        <p:nvPicPr>
          <p:cNvPr id="4" name="Immagine 3"/>
          <p:cNvPicPr>
            <a:picLocks noChangeAspect="1"/>
          </p:cNvPicPr>
          <p:nvPr/>
        </p:nvPicPr>
        <p:blipFill>
          <a:blip r:embed="rId2"/>
          <a:stretch>
            <a:fillRect/>
          </a:stretch>
        </p:blipFill>
        <p:spPr>
          <a:xfrm>
            <a:off x="1654703" y="3471875"/>
            <a:ext cx="1057275" cy="2085975"/>
          </a:xfrm>
          <a:prstGeom prst="rect">
            <a:avLst/>
          </a:prstGeom>
        </p:spPr>
      </p:pic>
      <p:pic>
        <p:nvPicPr>
          <p:cNvPr id="5" name="Immagine 4"/>
          <p:cNvPicPr>
            <a:picLocks noChangeAspect="1"/>
          </p:cNvPicPr>
          <p:nvPr/>
        </p:nvPicPr>
        <p:blipFill>
          <a:blip r:embed="rId3"/>
          <a:stretch>
            <a:fillRect/>
          </a:stretch>
        </p:blipFill>
        <p:spPr>
          <a:xfrm>
            <a:off x="5170312" y="4014800"/>
            <a:ext cx="1066800" cy="1543050"/>
          </a:xfrm>
          <a:prstGeom prst="rect">
            <a:avLst/>
          </a:prstGeom>
        </p:spPr>
      </p:pic>
      <p:pic>
        <p:nvPicPr>
          <p:cNvPr id="6" name="Immagine 5"/>
          <p:cNvPicPr>
            <a:picLocks noChangeAspect="1"/>
          </p:cNvPicPr>
          <p:nvPr/>
        </p:nvPicPr>
        <p:blipFill>
          <a:blip r:embed="rId4"/>
          <a:stretch>
            <a:fillRect/>
          </a:stretch>
        </p:blipFill>
        <p:spPr>
          <a:xfrm>
            <a:off x="9170294" y="2571762"/>
            <a:ext cx="1076325" cy="3886200"/>
          </a:xfrm>
          <a:prstGeom prst="rect">
            <a:avLst/>
          </a:prstGeom>
        </p:spPr>
      </p:pic>
    </p:spTree>
    <p:extLst>
      <p:ext uri="{BB962C8B-B14F-4D97-AF65-F5344CB8AC3E}">
        <p14:creationId xmlns:p14="http://schemas.microsoft.com/office/powerpoint/2010/main" val="310812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6154" y="1423923"/>
            <a:ext cx="10494433" cy="430213"/>
          </a:xfrm>
        </p:spPr>
        <p:txBody>
          <a:bodyPr/>
          <a:lstStyle/>
          <a:p>
            <a:r>
              <a:rPr lang="en-GB" dirty="0" smtClean="0"/>
              <a:t>Emissions: Substances</a:t>
            </a:r>
            <a:endParaRPr lang="en-GB" dirty="0"/>
          </a:p>
        </p:txBody>
      </p:sp>
      <p:pic>
        <p:nvPicPr>
          <p:cNvPr id="6" name="Segnaposto contenuto 5"/>
          <p:cNvPicPr>
            <a:picLocks noGrp="1" noChangeAspect="1"/>
          </p:cNvPicPr>
          <p:nvPr>
            <p:ph idx="1"/>
          </p:nvPr>
        </p:nvPicPr>
        <p:blipFill>
          <a:blip r:embed="rId2"/>
          <a:stretch>
            <a:fillRect/>
          </a:stretch>
        </p:blipFill>
        <p:spPr>
          <a:xfrm>
            <a:off x="4962313" y="2173742"/>
            <a:ext cx="7015507" cy="1425462"/>
          </a:xfrm>
          <a:prstGeom prst="rect">
            <a:avLst/>
          </a:prstGeom>
        </p:spPr>
      </p:pic>
      <p:sp>
        <p:nvSpPr>
          <p:cNvPr id="7" name="Rettangolo 6"/>
          <p:cNvSpPr/>
          <p:nvPr/>
        </p:nvSpPr>
        <p:spPr bwMode="auto">
          <a:xfrm>
            <a:off x="5502728" y="2645229"/>
            <a:ext cx="473528" cy="440872"/>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cxnSp>
        <p:nvCxnSpPr>
          <p:cNvPr id="14" name="Connettore 2 13"/>
          <p:cNvCxnSpPr>
            <a:stCxn id="7" idx="1"/>
            <a:endCxn id="16" idx="3"/>
          </p:cNvCxnSpPr>
          <p:nvPr/>
        </p:nvCxnSpPr>
        <p:spPr bwMode="auto">
          <a:xfrm flipH="1">
            <a:off x="3902529" y="2865665"/>
            <a:ext cx="1600199" cy="15616"/>
          </a:xfrm>
          <a:prstGeom prst="straightConnector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CasellaDiTesto 15"/>
          <p:cNvSpPr txBox="1"/>
          <p:nvPr/>
        </p:nvSpPr>
        <p:spPr>
          <a:xfrm>
            <a:off x="848785" y="2415204"/>
            <a:ext cx="3053744" cy="932153"/>
          </a:xfrm>
          <a:prstGeom prst="rect">
            <a:avLst/>
          </a:prstGeom>
          <a:noFill/>
          <a:ln>
            <a:solidFill>
              <a:srgbClr val="FF0000"/>
            </a:solidFill>
          </a:ln>
        </p:spPr>
        <p:txBody>
          <a:bodyPr wrap="square" rtlCol="0">
            <a:spAutoFit/>
          </a:bodyPr>
          <a:lstStyle/>
          <a:p>
            <a:pPr algn="ctr"/>
            <a:r>
              <a:rPr lang="en-GB" dirty="0" smtClean="0">
                <a:solidFill>
                  <a:srgbClr val="002060"/>
                </a:solidFill>
              </a:rPr>
              <a:t>All the substances are grouped in classes. </a:t>
            </a:r>
          </a:p>
          <a:p>
            <a:pPr algn="ctr"/>
            <a:r>
              <a:rPr lang="en-GB" dirty="0" smtClean="0">
                <a:solidFill>
                  <a:srgbClr val="002060"/>
                </a:solidFill>
              </a:rPr>
              <a:t>For instance “Metals”.</a:t>
            </a:r>
            <a:endParaRPr lang="en-GB" dirty="0">
              <a:solidFill>
                <a:srgbClr val="002060"/>
              </a:solidFill>
            </a:endParaRPr>
          </a:p>
        </p:txBody>
      </p:sp>
      <p:sp>
        <p:nvSpPr>
          <p:cNvPr id="21" name="Rettangolo 20"/>
          <p:cNvSpPr/>
          <p:nvPr/>
        </p:nvSpPr>
        <p:spPr bwMode="auto">
          <a:xfrm>
            <a:off x="7320641" y="2661557"/>
            <a:ext cx="533401" cy="68579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22" name="CasellaDiTesto 21"/>
          <p:cNvSpPr txBox="1"/>
          <p:nvPr/>
        </p:nvSpPr>
        <p:spPr>
          <a:xfrm>
            <a:off x="848783" y="4462327"/>
            <a:ext cx="3951815" cy="646331"/>
          </a:xfrm>
          <a:prstGeom prst="rect">
            <a:avLst/>
          </a:prstGeom>
          <a:noFill/>
          <a:ln>
            <a:solidFill>
              <a:srgbClr val="FF0000"/>
            </a:solidFill>
          </a:ln>
        </p:spPr>
        <p:txBody>
          <a:bodyPr wrap="square" rtlCol="0">
            <a:spAutoFit/>
          </a:bodyPr>
          <a:lstStyle/>
          <a:p>
            <a:pPr algn="ctr"/>
            <a:r>
              <a:rPr lang="en-GB" dirty="0" smtClean="0">
                <a:solidFill>
                  <a:srgbClr val="002060"/>
                </a:solidFill>
              </a:rPr>
              <a:t>For each substances you can define the unit you prefer.</a:t>
            </a:r>
            <a:endParaRPr lang="en-GB" dirty="0">
              <a:solidFill>
                <a:srgbClr val="002060"/>
              </a:solidFill>
            </a:endParaRPr>
          </a:p>
        </p:txBody>
      </p:sp>
      <p:cxnSp>
        <p:nvCxnSpPr>
          <p:cNvPr id="24" name="Connettore 4 23"/>
          <p:cNvCxnSpPr/>
          <p:nvPr/>
        </p:nvCxnSpPr>
        <p:spPr bwMode="auto">
          <a:xfrm flipV="1">
            <a:off x="4800598" y="3380622"/>
            <a:ext cx="2786743" cy="1404871"/>
          </a:xfrm>
          <a:prstGeom prst="bentConnector2">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7" name="Rettangolo 26"/>
          <p:cNvSpPr/>
          <p:nvPr/>
        </p:nvSpPr>
        <p:spPr bwMode="auto">
          <a:xfrm>
            <a:off x="8443636" y="2645229"/>
            <a:ext cx="635050" cy="702127"/>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28" name="CasellaDiTesto 27"/>
          <p:cNvSpPr txBox="1"/>
          <p:nvPr/>
        </p:nvSpPr>
        <p:spPr>
          <a:xfrm>
            <a:off x="8041341" y="4785493"/>
            <a:ext cx="3509682" cy="646331"/>
          </a:xfrm>
          <a:prstGeom prst="rect">
            <a:avLst/>
          </a:prstGeom>
          <a:noFill/>
          <a:ln>
            <a:solidFill>
              <a:srgbClr val="FF0000"/>
            </a:solidFill>
          </a:ln>
        </p:spPr>
        <p:txBody>
          <a:bodyPr wrap="square" rtlCol="0">
            <a:spAutoFit/>
          </a:bodyPr>
          <a:lstStyle/>
          <a:p>
            <a:pPr algn="ctr"/>
            <a:r>
              <a:rPr lang="en-GB" dirty="0" smtClean="0">
                <a:solidFill>
                  <a:srgbClr val="002060"/>
                </a:solidFill>
              </a:rPr>
              <a:t>You can also add</a:t>
            </a:r>
            <a:r>
              <a:rPr lang="en-GB" dirty="0" smtClean="0">
                <a:solidFill>
                  <a:srgbClr val="002060"/>
                </a:solidFill>
              </a:rPr>
              <a:t> </a:t>
            </a:r>
            <a:r>
              <a:rPr lang="en-GB" dirty="0" smtClean="0">
                <a:solidFill>
                  <a:srgbClr val="002060"/>
                </a:solidFill>
              </a:rPr>
              <a:t>the </a:t>
            </a:r>
          </a:p>
          <a:p>
            <a:pPr algn="ctr"/>
            <a:r>
              <a:rPr lang="en-GB" dirty="0" smtClean="0">
                <a:solidFill>
                  <a:srgbClr val="002060"/>
                </a:solidFill>
              </a:rPr>
              <a:t>CAS number.</a:t>
            </a:r>
            <a:endParaRPr lang="en-GB" dirty="0">
              <a:solidFill>
                <a:srgbClr val="002060"/>
              </a:solidFill>
            </a:endParaRPr>
          </a:p>
        </p:txBody>
      </p:sp>
      <p:cxnSp>
        <p:nvCxnSpPr>
          <p:cNvPr id="12" name="Connettore 4 11"/>
          <p:cNvCxnSpPr>
            <a:stCxn id="28" idx="0"/>
          </p:cNvCxnSpPr>
          <p:nvPr/>
        </p:nvCxnSpPr>
        <p:spPr bwMode="auto">
          <a:xfrm rot="16200000" flipV="1">
            <a:off x="8528083" y="3517394"/>
            <a:ext cx="1454029" cy="1082170"/>
          </a:xfrm>
          <a:prstGeom prst="bentConnector3">
            <a:avLst>
              <a:gd name="adj1" fmla="val 50000"/>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33783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7967" y="1384301"/>
            <a:ext cx="10494433" cy="430213"/>
          </a:xfrm>
        </p:spPr>
        <p:txBody>
          <a:bodyPr/>
          <a:lstStyle/>
          <a:p>
            <a:r>
              <a:rPr lang="en-GB" dirty="0" smtClean="0"/>
              <a:t>Emissions</a:t>
            </a:r>
            <a:r>
              <a:rPr lang="it-IT" dirty="0" smtClean="0"/>
              <a:t>: </a:t>
            </a:r>
            <a:r>
              <a:rPr lang="en-GB" dirty="0" smtClean="0"/>
              <a:t>Sources</a:t>
            </a:r>
            <a:endParaRPr lang="en-GB" dirty="0"/>
          </a:p>
        </p:txBody>
      </p:sp>
      <p:sp>
        <p:nvSpPr>
          <p:cNvPr id="3" name="Segnaposto contenuto 2"/>
          <p:cNvSpPr>
            <a:spLocks noGrp="1"/>
          </p:cNvSpPr>
          <p:nvPr>
            <p:ph idx="1"/>
          </p:nvPr>
        </p:nvSpPr>
        <p:spPr>
          <a:xfrm>
            <a:off x="310243" y="2018141"/>
            <a:ext cx="11032157" cy="2154436"/>
          </a:xfrm>
        </p:spPr>
        <p:txBody>
          <a:bodyPr/>
          <a:lstStyle/>
          <a:p>
            <a:r>
              <a:rPr lang="en-GB" dirty="0" smtClean="0"/>
              <a:t>The sources are built in sector</a:t>
            </a:r>
          </a:p>
          <a:p>
            <a:r>
              <a:rPr lang="en-US" dirty="0" smtClean="0"/>
              <a:t>For </a:t>
            </a:r>
            <a:r>
              <a:rPr lang="en-US" dirty="0" smtClean="0"/>
              <a:t>the sectors and the sources, you </a:t>
            </a:r>
            <a:r>
              <a:rPr lang="en-US" dirty="0" smtClean="0"/>
              <a:t>can:</a:t>
            </a:r>
            <a:endParaRPr lang="it-IT" dirty="0"/>
          </a:p>
          <a:p>
            <a:pPr lvl="0"/>
            <a:r>
              <a:rPr lang="en-US" dirty="0" smtClean="0"/>
              <a:t>	- have </a:t>
            </a:r>
            <a:r>
              <a:rPr lang="en-US" dirty="0" smtClean="0"/>
              <a:t>several sectors vertically; </a:t>
            </a:r>
            <a:endParaRPr lang="it-IT" dirty="0"/>
          </a:p>
          <a:p>
            <a:pPr lvl="0"/>
            <a:r>
              <a:rPr lang="en-US" dirty="0" smtClean="0"/>
              <a:t>	- </a:t>
            </a:r>
            <a:r>
              <a:rPr lang="en-US" dirty="0" smtClean="0"/>
              <a:t>have several sectors horizontally; </a:t>
            </a:r>
            <a:endParaRPr lang="it-IT" dirty="0"/>
          </a:p>
          <a:p>
            <a:pPr lvl="0"/>
            <a:r>
              <a:rPr lang="en-US" dirty="0" smtClean="0"/>
              <a:t>	- have </a:t>
            </a:r>
            <a:r>
              <a:rPr lang="en-US" dirty="0"/>
              <a:t>in the same sector a resource and a </a:t>
            </a:r>
            <a:r>
              <a:rPr lang="en-US" dirty="0" smtClean="0"/>
              <a:t>sector.</a:t>
            </a:r>
            <a:endParaRPr lang="it-IT" dirty="0"/>
          </a:p>
          <a:p>
            <a:endParaRPr lang="en-US" dirty="0" smtClean="0"/>
          </a:p>
          <a:p>
            <a:endParaRPr lang="it-IT" dirty="0"/>
          </a:p>
        </p:txBody>
      </p:sp>
      <p:pic>
        <p:nvPicPr>
          <p:cNvPr id="4" name="Immagine 3"/>
          <p:cNvPicPr>
            <a:picLocks noChangeAspect="1"/>
          </p:cNvPicPr>
          <p:nvPr/>
        </p:nvPicPr>
        <p:blipFill>
          <a:blip r:embed="rId2"/>
          <a:stretch>
            <a:fillRect/>
          </a:stretch>
        </p:blipFill>
        <p:spPr>
          <a:xfrm>
            <a:off x="6033361" y="3851951"/>
            <a:ext cx="5143367" cy="2320250"/>
          </a:xfrm>
          <a:prstGeom prst="rect">
            <a:avLst/>
          </a:prstGeom>
        </p:spPr>
      </p:pic>
      <p:sp>
        <p:nvSpPr>
          <p:cNvPr id="6" name="CasellaDiTesto 5"/>
          <p:cNvSpPr txBox="1"/>
          <p:nvPr/>
        </p:nvSpPr>
        <p:spPr>
          <a:xfrm>
            <a:off x="310243" y="4824434"/>
            <a:ext cx="5110843" cy="369332"/>
          </a:xfrm>
          <a:prstGeom prst="rect">
            <a:avLst/>
          </a:prstGeom>
          <a:noFill/>
          <a:ln>
            <a:solidFill>
              <a:srgbClr val="FF0000"/>
            </a:solidFill>
          </a:ln>
        </p:spPr>
        <p:txBody>
          <a:bodyPr wrap="square" rtlCol="0">
            <a:spAutoFit/>
          </a:bodyPr>
          <a:lstStyle/>
          <a:p>
            <a:r>
              <a:rPr lang="en-US" dirty="0" smtClean="0">
                <a:solidFill>
                  <a:srgbClr val="FF0000"/>
                </a:solidFill>
              </a:rPr>
              <a:t>The goal is reaching a structure like that</a:t>
            </a:r>
            <a:endParaRPr lang="it-IT" dirty="0">
              <a:solidFill>
                <a:srgbClr val="FF0000"/>
              </a:solidFill>
            </a:endParaRPr>
          </a:p>
        </p:txBody>
      </p:sp>
      <p:cxnSp>
        <p:nvCxnSpPr>
          <p:cNvPr id="8" name="Connettore 2 7"/>
          <p:cNvCxnSpPr>
            <a:stCxn id="6" idx="3"/>
            <a:endCxn id="4" idx="1"/>
          </p:cNvCxnSpPr>
          <p:nvPr/>
        </p:nvCxnSpPr>
        <p:spPr bwMode="auto">
          <a:xfrm>
            <a:off x="5421086" y="5009100"/>
            <a:ext cx="612275" cy="2976"/>
          </a:xfrm>
          <a:prstGeom prst="straightConnector1">
            <a:avLst/>
          </a:prstGeom>
          <a:noFill/>
          <a:ln w="12700" cap="flat" cmpd="sng" algn="ctr">
            <a:solidFill>
              <a:srgbClr val="FF0000"/>
            </a:solidFill>
            <a:prstDash val="solid"/>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Rettangolo 11"/>
          <p:cNvSpPr/>
          <p:nvPr/>
        </p:nvSpPr>
        <p:spPr>
          <a:xfrm>
            <a:off x="6133296" y="4550113"/>
            <a:ext cx="4816058" cy="162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31439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Emissions: EEV, Emission Explanatory Variables</a:t>
            </a:r>
            <a:endParaRPr lang="en-GB" dirty="0"/>
          </a:p>
        </p:txBody>
      </p:sp>
      <p:sp>
        <p:nvSpPr>
          <p:cNvPr id="3" name="Segnaposto contenuto 2"/>
          <p:cNvSpPr>
            <a:spLocks noGrp="1"/>
          </p:cNvSpPr>
          <p:nvPr>
            <p:ph idx="1"/>
          </p:nvPr>
        </p:nvSpPr>
        <p:spPr>
          <a:xfrm>
            <a:off x="174989" y="2295860"/>
            <a:ext cx="11820495" cy="3693319"/>
          </a:xfrm>
        </p:spPr>
        <p:txBody>
          <a:bodyPr/>
          <a:lstStyle/>
          <a:p>
            <a:r>
              <a:rPr lang="en-GB" dirty="0" smtClean="0"/>
              <a:t>It’s</a:t>
            </a:r>
            <a:r>
              <a:rPr lang="it-IT" dirty="0" smtClean="0"/>
              <a:t> </a:t>
            </a:r>
            <a:r>
              <a:rPr lang="en-GB" dirty="0" smtClean="0"/>
              <a:t>very</a:t>
            </a:r>
            <a:r>
              <a:rPr lang="it-IT" dirty="0" smtClean="0"/>
              <a:t> </a:t>
            </a:r>
            <a:r>
              <a:rPr lang="en-GB" dirty="0" smtClean="0"/>
              <a:t>difficult</a:t>
            </a:r>
            <a:r>
              <a:rPr lang="it-IT" dirty="0" smtClean="0"/>
              <a:t> compute diffuse </a:t>
            </a:r>
            <a:r>
              <a:rPr lang="en-GB" dirty="0" smtClean="0"/>
              <a:t>emissions</a:t>
            </a:r>
            <a:r>
              <a:rPr lang="it-IT" dirty="0" smtClean="0"/>
              <a:t>. </a:t>
            </a:r>
          </a:p>
          <a:p>
            <a:r>
              <a:rPr lang="it-IT" dirty="0" smtClean="0"/>
              <a:t>So </a:t>
            </a:r>
            <a:r>
              <a:rPr lang="en-GB" dirty="0" smtClean="0"/>
              <a:t>they’re</a:t>
            </a:r>
            <a:r>
              <a:rPr lang="it-IT" dirty="0" smtClean="0"/>
              <a:t> </a:t>
            </a:r>
            <a:r>
              <a:rPr lang="en-GB" dirty="0" smtClean="0"/>
              <a:t>estimated</a:t>
            </a:r>
            <a:r>
              <a:rPr lang="it-IT" dirty="0" smtClean="0"/>
              <a:t> with </a:t>
            </a:r>
            <a:r>
              <a:rPr lang="en-GB" dirty="0" smtClean="0"/>
              <a:t>this</a:t>
            </a:r>
            <a:r>
              <a:rPr lang="it-IT" dirty="0" smtClean="0"/>
              <a:t> </a:t>
            </a:r>
            <a:r>
              <a:rPr lang="en-GB" noProof="1" smtClean="0"/>
              <a:t>equation</a:t>
            </a:r>
            <a:r>
              <a:rPr lang="it-IT" dirty="0" smtClean="0"/>
              <a:t>:</a:t>
            </a:r>
          </a:p>
          <a:p>
            <a:pPr algn="ctr"/>
            <a:endParaRPr lang="it-IT" dirty="0" smtClean="0"/>
          </a:p>
          <a:p>
            <a:pPr algn="ctr"/>
            <a:r>
              <a:rPr lang="it-IT" dirty="0" smtClean="0"/>
              <a:t> </a:t>
            </a:r>
            <a:r>
              <a:rPr lang="en-GB" dirty="0" smtClean="0"/>
              <a:t>Gross</a:t>
            </a:r>
            <a:r>
              <a:rPr lang="it-IT" dirty="0" smtClean="0"/>
              <a:t> </a:t>
            </a:r>
            <a:r>
              <a:rPr lang="en-GB" dirty="0" smtClean="0"/>
              <a:t>emission</a:t>
            </a:r>
            <a:r>
              <a:rPr lang="it-IT" dirty="0" smtClean="0"/>
              <a:t>= EF*EEV</a:t>
            </a:r>
          </a:p>
          <a:p>
            <a:pPr algn="just"/>
            <a:r>
              <a:rPr lang="en-GB" dirty="0" smtClean="0"/>
              <a:t>Where</a:t>
            </a:r>
            <a:r>
              <a:rPr lang="it-IT" dirty="0" smtClean="0"/>
              <a:t>:</a:t>
            </a:r>
          </a:p>
          <a:p>
            <a:pPr algn="just">
              <a:buFontTx/>
              <a:buChar char="-"/>
            </a:pPr>
            <a:r>
              <a:rPr lang="it-IT" dirty="0" smtClean="0"/>
              <a:t>EF </a:t>
            </a:r>
            <a:r>
              <a:rPr lang="en-GB" dirty="0" smtClean="0"/>
              <a:t>is</a:t>
            </a:r>
            <a:r>
              <a:rPr lang="it-IT" dirty="0" smtClean="0"/>
              <a:t> the </a:t>
            </a:r>
            <a:r>
              <a:rPr lang="en-GB" dirty="0" smtClean="0"/>
              <a:t>emission</a:t>
            </a:r>
            <a:r>
              <a:rPr lang="it-IT" dirty="0" smtClean="0"/>
              <a:t> </a:t>
            </a:r>
            <a:r>
              <a:rPr lang="en-GB" dirty="0" smtClean="0"/>
              <a:t>factor expressed in g/m</a:t>
            </a:r>
            <a:r>
              <a:rPr lang="en-GB" baseline="30000" dirty="0" smtClean="0"/>
              <a:t>3</a:t>
            </a:r>
            <a:r>
              <a:rPr lang="en-GB" dirty="0" smtClean="0"/>
              <a:t>;</a:t>
            </a:r>
          </a:p>
          <a:p>
            <a:pPr algn="just">
              <a:buFontTx/>
              <a:buChar char="-"/>
            </a:pPr>
            <a:r>
              <a:rPr lang="en-GB" dirty="0" smtClean="0"/>
              <a:t>EEV is the emission explanatory variable expressed in m</a:t>
            </a:r>
            <a:r>
              <a:rPr lang="en-GB" baseline="30000" dirty="0" smtClean="0"/>
              <a:t>3</a:t>
            </a:r>
            <a:r>
              <a:rPr lang="it-IT" dirty="0" smtClean="0"/>
              <a:t>.</a:t>
            </a:r>
          </a:p>
          <a:p>
            <a:pPr algn="just">
              <a:buFontTx/>
              <a:buChar char="-"/>
            </a:pPr>
            <a:endParaRPr lang="it-IT" dirty="0"/>
          </a:p>
          <a:p>
            <a:pPr marL="0" indent="0" algn="just"/>
            <a:r>
              <a:rPr lang="it-IT" dirty="0" smtClean="0"/>
              <a:t>Note:</a:t>
            </a:r>
          </a:p>
          <a:p>
            <a:pPr marL="0" indent="0" algn="just"/>
            <a:r>
              <a:rPr lang="it-IT" dirty="0" smtClean="0"/>
              <a:t>The </a:t>
            </a:r>
            <a:r>
              <a:rPr lang="en-GB" dirty="0" smtClean="0"/>
              <a:t>algorithm used for </a:t>
            </a:r>
            <a:r>
              <a:rPr lang="it-IT" dirty="0" smtClean="0"/>
              <a:t>the </a:t>
            </a:r>
            <a:r>
              <a:rPr lang="en-GB" dirty="0" smtClean="0"/>
              <a:t>estimation of the EEV could</a:t>
            </a:r>
            <a:r>
              <a:rPr lang="it-IT" dirty="0" smtClean="0"/>
              <a:t> </a:t>
            </a:r>
            <a:r>
              <a:rPr lang="en-GB" dirty="0" smtClean="0"/>
              <a:t>change</a:t>
            </a:r>
            <a:r>
              <a:rPr lang="it-IT" dirty="0" smtClean="0"/>
              <a:t>. </a:t>
            </a:r>
            <a:endParaRPr lang="it-IT" dirty="0"/>
          </a:p>
          <a:p>
            <a:pPr marL="0" indent="0" algn="just"/>
            <a:r>
              <a:rPr lang="en-US" dirty="0"/>
              <a:t>Often a </a:t>
            </a:r>
            <a:r>
              <a:rPr lang="en-GB" dirty="0" err="1" smtClean="0"/>
              <a:t>dasymetric</a:t>
            </a:r>
            <a:r>
              <a:rPr lang="en-GB" dirty="0" smtClean="0"/>
              <a:t> mapping algorithm is used</a:t>
            </a:r>
            <a:r>
              <a:rPr lang="it-IT" dirty="0" smtClean="0"/>
              <a:t>, </a:t>
            </a:r>
            <a:r>
              <a:rPr lang="it-IT" dirty="0"/>
              <a:t>in </a:t>
            </a:r>
            <a:r>
              <a:rPr lang="en-GB" dirty="0" smtClean="0"/>
              <a:t>which a land use map could </a:t>
            </a:r>
            <a:r>
              <a:rPr lang="it-IT" dirty="0" smtClean="0"/>
              <a:t>be </a:t>
            </a:r>
            <a:r>
              <a:rPr lang="it-IT" dirty="0"/>
              <a:t>the </a:t>
            </a:r>
            <a:r>
              <a:rPr lang="en-GB" dirty="0" smtClean="0"/>
              <a:t>proxy data to allocate the emission source as precisely as possible.</a:t>
            </a:r>
            <a:r>
              <a:rPr lang="it-IT" dirty="0" smtClean="0"/>
              <a:t> </a:t>
            </a:r>
            <a:endParaRPr lang="it-IT" dirty="0"/>
          </a:p>
        </p:txBody>
      </p:sp>
    </p:spTree>
    <p:extLst>
      <p:ext uri="{BB962C8B-B14F-4D97-AF65-F5344CB8AC3E}">
        <p14:creationId xmlns:p14="http://schemas.microsoft.com/office/powerpoint/2010/main" val="246128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60994" y="1610406"/>
            <a:ext cx="3882872" cy="430887"/>
          </a:xfrm>
        </p:spPr>
        <p:txBody>
          <a:bodyPr/>
          <a:lstStyle/>
          <a:p>
            <a:r>
              <a:rPr lang="en-GB" dirty="0" smtClean="0"/>
              <a:t>Transport</a:t>
            </a:r>
            <a:r>
              <a:rPr lang="it-IT" dirty="0" smtClean="0"/>
              <a:t>: </a:t>
            </a:r>
            <a:r>
              <a:rPr lang="en-GB" dirty="0" smtClean="0"/>
              <a:t>Run-Off</a:t>
            </a:r>
            <a:endParaRPr lang="en-GB" dirty="0"/>
          </a:p>
        </p:txBody>
      </p:sp>
      <p:pic>
        <p:nvPicPr>
          <p:cNvPr id="4" name="Segnaposto contenuto 3"/>
          <p:cNvPicPr>
            <a:picLocks noGrp="1" noChangeAspect="1"/>
          </p:cNvPicPr>
          <p:nvPr>
            <p:ph idx="1"/>
          </p:nvPr>
        </p:nvPicPr>
        <p:blipFill>
          <a:blip r:embed="rId2"/>
          <a:stretch>
            <a:fillRect/>
          </a:stretch>
        </p:blipFill>
        <p:spPr>
          <a:xfrm>
            <a:off x="4659086" y="3181769"/>
            <a:ext cx="4840112" cy="1201625"/>
          </a:xfrm>
          <a:prstGeom prst="rect">
            <a:avLst/>
          </a:prstGeom>
        </p:spPr>
      </p:pic>
      <p:pic>
        <p:nvPicPr>
          <p:cNvPr id="5" name="Immagine 4"/>
          <p:cNvPicPr>
            <a:picLocks noChangeAspect="1"/>
          </p:cNvPicPr>
          <p:nvPr/>
        </p:nvPicPr>
        <p:blipFill>
          <a:blip r:embed="rId3"/>
          <a:stretch>
            <a:fillRect/>
          </a:stretch>
        </p:blipFill>
        <p:spPr>
          <a:xfrm>
            <a:off x="165726" y="1132495"/>
            <a:ext cx="3961416" cy="1665209"/>
          </a:xfrm>
          <a:prstGeom prst="rect">
            <a:avLst/>
          </a:prstGeom>
        </p:spPr>
      </p:pic>
      <p:pic>
        <p:nvPicPr>
          <p:cNvPr id="6" name="Immagine 5"/>
          <p:cNvPicPr>
            <a:picLocks noChangeAspect="1"/>
          </p:cNvPicPr>
          <p:nvPr/>
        </p:nvPicPr>
        <p:blipFill>
          <a:blip r:embed="rId4"/>
          <a:stretch>
            <a:fillRect/>
          </a:stretch>
        </p:blipFill>
        <p:spPr>
          <a:xfrm>
            <a:off x="165726" y="3061541"/>
            <a:ext cx="3961416" cy="1578274"/>
          </a:xfrm>
          <a:prstGeom prst="rect">
            <a:avLst/>
          </a:prstGeom>
        </p:spPr>
      </p:pic>
      <p:pic>
        <p:nvPicPr>
          <p:cNvPr id="7" name="Immagine 6"/>
          <p:cNvPicPr>
            <a:picLocks noChangeAspect="1"/>
          </p:cNvPicPr>
          <p:nvPr/>
        </p:nvPicPr>
        <p:blipFill>
          <a:blip r:embed="rId5"/>
          <a:stretch>
            <a:fillRect/>
          </a:stretch>
        </p:blipFill>
        <p:spPr>
          <a:xfrm>
            <a:off x="168203" y="4903652"/>
            <a:ext cx="3958939" cy="1671320"/>
          </a:xfrm>
          <a:prstGeom prst="rect">
            <a:avLst/>
          </a:prstGeom>
        </p:spPr>
      </p:pic>
      <p:sp>
        <p:nvSpPr>
          <p:cNvPr id="8" name="Rettangolo 7"/>
          <p:cNvSpPr/>
          <p:nvPr/>
        </p:nvSpPr>
        <p:spPr bwMode="auto">
          <a:xfrm>
            <a:off x="4659086" y="3501954"/>
            <a:ext cx="943583" cy="184825"/>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9" name="Rettangolo 8"/>
          <p:cNvSpPr/>
          <p:nvPr/>
        </p:nvSpPr>
        <p:spPr bwMode="auto">
          <a:xfrm>
            <a:off x="4659086" y="3771377"/>
            <a:ext cx="943583" cy="158595"/>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10" name="Rettangolo 9"/>
          <p:cNvSpPr/>
          <p:nvPr/>
        </p:nvSpPr>
        <p:spPr bwMode="auto">
          <a:xfrm>
            <a:off x="4659086" y="4019867"/>
            <a:ext cx="943583" cy="163023"/>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cxnSp>
        <p:nvCxnSpPr>
          <p:cNvPr id="12" name="Connettore 4 11"/>
          <p:cNvCxnSpPr>
            <a:endCxn id="7" idx="3"/>
          </p:cNvCxnSpPr>
          <p:nvPr/>
        </p:nvCxnSpPr>
        <p:spPr bwMode="auto">
          <a:xfrm rot="5400000">
            <a:off x="3897239" y="4510074"/>
            <a:ext cx="1459142" cy="999335"/>
          </a:xfrm>
          <a:prstGeom prst="bentConnector2">
            <a:avLst/>
          </a:prstGeom>
          <a:noFill/>
          <a:ln w="15875" cap="flat" cmpd="sng" algn="ctr">
            <a:solidFill>
              <a:srgbClr val="FF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Connettore 4 15"/>
          <p:cNvCxnSpPr>
            <a:stCxn id="8" idx="0"/>
            <a:endCxn id="5" idx="3"/>
          </p:cNvCxnSpPr>
          <p:nvPr/>
        </p:nvCxnSpPr>
        <p:spPr bwMode="auto">
          <a:xfrm rot="16200000" flipV="1">
            <a:off x="3860583" y="2231659"/>
            <a:ext cx="1536854" cy="1003736"/>
          </a:xfrm>
          <a:prstGeom prst="bentConnector2">
            <a:avLst/>
          </a:prstGeom>
          <a:noFill/>
          <a:ln w="15875" cap="flat" cmpd="sng" algn="ctr">
            <a:solidFill>
              <a:srgbClr val="FF0000"/>
            </a:solidFill>
            <a:prstDash val="solid"/>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onnettore 4 20"/>
          <p:cNvCxnSpPr>
            <a:stCxn id="6" idx="3"/>
            <a:endCxn id="9" idx="1"/>
          </p:cNvCxnSpPr>
          <p:nvPr/>
        </p:nvCxnSpPr>
        <p:spPr bwMode="auto">
          <a:xfrm flipV="1">
            <a:off x="4127142" y="3850675"/>
            <a:ext cx="531944" cy="3"/>
          </a:xfrm>
          <a:prstGeom prst="bentConnector3">
            <a:avLst/>
          </a:prstGeom>
          <a:noFill/>
          <a:ln w="15875" cap="flat" cmpd="sng" algn="ctr">
            <a:solidFill>
              <a:srgbClr val="FF0000"/>
            </a:solidFill>
            <a:prstDash val="solid"/>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Segnaposto contenuto 2"/>
          <p:cNvSpPr txBox="1">
            <a:spLocks/>
          </p:cNvSpPr>
          <p:nvPr/>
        </p:nvSpPr>
        <p:spPr bwMode="auto">
          <a:xfrm>
            <a:off x="5602669" y="4517519"/>
            <a:ext cx="6589331" cy="18466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Verdana"/>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Verdana"/>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Verdana"/>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Verdana"/>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lvl="1" indent="0">
              <a:buNone/>
            </a:pPr>
            <a:r>
              <a:rPr lang="en-GB" kern="0" dirty="0" smtClean="0"/>
              <a:t>WEISS allows you to follow the whole path of the substances into the water.</a:t>
            </a:r>
          </a:p>
          <a:p>
            <a:pPr marL="0" lvl="1" indent="0">
              <a:buNone/>
            </a:pPr>
            <a:r>
              <a:rPr lang="en-GB" kern="0" dirty="0" smtClean="0"/>
              <a:t>All the calculation are spatially distributed with GIS tools.</a:t>
            </a:r>
          </a:p>
          <a:p>
            <a:pPr marL="0" lvl="1" indent="0">
              <a:buNone/>
            </a:pPr>
            <a:r>
              <a:rPr lang="en-GB" kern="0" dirty="0"/>
              <a:t>T</a:t>
            </a:r>
            <a:r>
              <a:rPr lang="en-GB" kern="0" dirty="0" smtClean="0"/>
              <a:t>he maps for the </a:t>
            </a:r>
            <a:r>
              <a:rPr lang="en-GB" kern="0" dirty="0"/>
              <a:t>r</a:t>
            </a:r>
            <a:r>
              <a:rPr lang="en-GB" kern="0" dirty="0" smtClean="0"/>
              <a:t>un-off computation are shown on the left. </a:t>
            </a:r>
            <a:endParaRPr lang="en-GB" kern="0" dirty="0"/>
          </a:p>
        </p:txBody>
      </p:sp>
    </p:spTree>
    <p:extLst>
      <p:ext uri="{BB962C8B-B14F-4D97-AF65-F5344CB8AC3E}">
        <p14:creationId xmlns:p14="http://schemas.microsoft.com/office/powerpoint/2010/main" val="2565276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6099" y="1238575"/>
            <a:ext cx="11645901" cy="430887"/>
          </a:xfrm>
        </p:spPr>
        <p:txBody>
          <a:bodyPr/>
          <a:lstStyle/>
          <a:p>
            <a:r>
              <a:rPr lang="en-GB" dirty="0" smtClean="0"/>
              <a:t>Transport</a:t>
            </a:r>
            <a:r>
              <a:rPr lang="it-IT" dirty="0" smtClean="0"/>
              <a:t>: </a:t>
            </a:r>
            <a:r>
              <a:rPr lang="en-GB" dirty="0" smtClean="0"/>
              <a:t>Sewer system</a:t>
            </a:r>
            <a:endParaRPr lang="en-GB" dirty="0"/>
          </a:p>
        </p:txBody>
      </p:sp>
      <p:pic>
        <p:nvPicPr>
          <p:cNvPr id="4" name="Segnaposto contenuto 3"/>
          <p:cNvPicPr>
            <a:picLocks noGrp="1" noChangeAspect="1"/>
          </p:cNvPicPr>
          <p:nvPr>
            <p:ph idx="1"/>
          </p:nvPr>
        </p:nvPicPr>
        <p:blipFill>
          <a:blip r:embed="rId2"/>
          <a:stretch>
            <a:fillRect/>
          </a:stretch>
        </p:blipFill>
        <p:spPr>
          <a:xfrm>
            <a:off x="4555014" y="4254500"/>
            <a:ext cx="2910716" cy="1709360"/>
          </a:xfrm>
          <a:prstGeom prst="rect">
            <a:avLst/>
          </a:prstGeom>
        </p:spPr>
      </p:pic>
      <p:pic>
        <p:nvPicPr>
          <p:cNvPr id="5" name="Immagine 4"/>
          <p:cNvPicPr>
            <a:picLocks noChangeAspect="1"/>
          </p:cNvPicPr>
          <p:nvPr/>
        </p:nvPicPr>
        <p:blipFill>
          <a:blip r:embed="rId3"/>
          <a:stretch>
            <a:fillRect/>
          </a:stretch>
        </p:blipFill>
        <p:spPr>
          <a:xfrm>
            <a:off x="203200" y="3260725"/>
            <a:ext cx="4122827" cy="1552575"/>
          </a:xfrm>
          <a:prstGeom prst="rect">
            <a:avLst/>
          </a:prstGeom>
        </p:spPr>
      </p:pic>
      <p:pic>
        <p:nvPicPr>
          <p:cNvPr id="7" name="Immagine 6"/>
          <p:cNvPicPr>
            <a:picLocks noChangeAspect="1"/>
          </p:cNvPicPr>
          <p:nvPr/>
        </p:nvPicPr>
        <p:blipFill>
          <a:blip r:embed="rId4"/>
          <a:stretch>
            <a:fillRect/>
          </a:stretch>
        </p:blipFill>
        <p:spPr>
          <a:xfrm>
            <a:off x="7700875" y="3241675"/>
            <a:ext cx="4227130" cy="1571625"/>
          </a:xfrm>
          <a:prstGeom prst="rect">
            <a:avLst/>
          </a:prstGeom>
        </p:spPr>
      </p:pic>
      <p:pic>
        <p:nvPicPr>
          <p:cNvPr id="9" name="Immagine 8"/>
          <p:cNvPicPr>
            <a:picLocks noChangeAspect="1"/>
          </p:cNvPicPr>
          <p:nvPr/>
        </p:nvPicPr>
        <p:blipFill>
          <a:blip r:embed="rId5"/>
          <a:stretch>
            <a:fillRect/>
          </a:stretch>
        </p:blipFill>
        <p:spPr>
          <a:xfrm>
            <a:off x="7662066" y="4940300"/>
            <a:ext cx="4304748" cy="1585511"/>
          </a:xfrm>
          <a:prstGeom prst="rect">
            <a:avLst/>
          </a:prstGeom>
        </p:spPr>
      </p:pic>
      <p:pic>
        <p:nvPicPr>
          <p:cNvPr id="10" name="Immagine 9"/>
          <p:cNvPicPr>
            <a:picLocks noChangeAspect="1"/>
          </p:cNvPicPr>
          <p:nvPr/>
        </p:nvPicPr>
        <p:blipFill>
          <a:blip r:embed="rId6"/>
          <a:stretch>
            <a:fillRect/>
          </a:stretch>
        </p:blipFill>
        <p:spPr>
          <a:xfrm>
            <a:off x="203200" y="5109180"/>
            <a:ext cx="4122827" cy="1504941"/>
          </a:xfrm>
          <a:prstGeom prst="rect">
            <a:avLst/>
          </a:prstGeom>
        </p:spPr>
      </p:pic>
      <p:sp>
        <p:nvSpPr>
          <p:cNvPr id="3" name="Rettangolo 2"/>
          <p:cNvSpPr/>
          <p:nvPr/>
        </p:nvSpPr>
        <p:spPr bwMode="auto">
          <a:xfrm>
            <a:off x="4608945" y="4427297"/>
            <a:ext cx="2770910" cy="89285"/>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11" name="Rettangolo 10"/>
          <p:cNvSpPr/>
          <p:nvPr/>
        </p:nvSpPr>
        <p:spPr bwMode="auto">
          <a:xfrm>
            <a:off x="4608945" y="4621647"/>
            <a:ext cx="2770910" cy="91977"/>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12" name="Rettangolo 11"/>
          <p:cNvSpPr/>
          <p:nvPr/>
        </p:nvSpPr>
        <p:spPr bwMode="auto">
          <a:xfrm>
            <a:off x="4608945" y="5769673"/>
            <a:ext cx="2770910" cy="91977"/>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sp>
        <p:nvSpPr>
          <p:cNvPr id="13" name="Rettangolo 12"/>
          <p:cNvSpPr/>
          <p:nvPr/>
        </p:nvSpPr>
        <p:spPr bwMode="auto">
          <a:xfrm>
            <a:off x="4608591" y="5275889"/>
            <a:ext cx="2770910" cy="91977"/>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7600" b="1" i="0" u="none" strike="noStrike" cap="none" normalizeH="0" baseline="0">
              <a:ln>
                <a:noFill/>
              </a:ln>
              <a:solidFill>
                <a:srgbClr val="FFD624"/>
              </a:solidFill>
              <a:effectLst/>
              <a:latin typeface="Verdana" charset="0"/>
              <a:ea typeface="ＭＳ Ｐゴシック" charset="0"/>
            </a:endParaRPr>
          </a:p>
        </p:txBody>
      </p:sp>
      <p:cxnSp>
        <p:nvCxnSpPr>
          <p:cNvPr id="8" name="Connettore 4 7"/>
          <p:cNvCxnSpPr>
            <a:stCxn id="13" idx="3"/>
            <a:endCxn id="7" idx="1"/>
          </p:cNvCxnSpPr>
          <p:nvPr/>
        </p:nvCxnSpPr>
        <p:spPr bwMode="auto">
          <a:xfrm flipV="1">
            <a:off x="7379501" y="4027488"/>
            <a:ext cx="321374" cy="1294390"/>
          </a:xfrm>
          <a:prstGeom prst="bentConnector3">
            <a:avLst>
              <a:gd name="adj1" fmla="val 50000"/>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onnettore 4 19"/>
          <p:cNvCxnSpPr/>
          <p:nvPr/>
        </p:nvCxnSpPr>
        <p:spPr bwMode="auto">
          <a:xfrm>
            <a:off x="7601527" y="4027487"/>
            <a:ext cx="914400" cy="914400"/>
          </a:xfrm>
          <a:prstGeom prst="bentConnector3">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onnettore 4 20"/>
          <p:cNvCxnSpPr>
            <a:stCxn id="12" idx="3"/>
            <a:endCxn id="9" idx="1"/>
          </p:cNvCxnSpPr>
          <p:nvPr/>
        </p:nvCxnSpPr>
        <p:spPr bwMode="auto">
          <a:xfrm flipV="1">
            <a:off x="7379855" y="5733056"/>
            <a:ext cx="282211" cy="82606"/>
          </a:xfrm>
          <a:prstGeom prst="bentConnector3">
            <a:avLst>
              <a:gd name="adj1" fmla="val 50000"/>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Connettore 4 23"/>
          <p:cNvCxnSpPr/>
          <p:nvPr/>
        </p:nvCxnSpPr>
        <p:spPr bwMode="auto">
          <a:xfrm flipV="1">
            <a:off x="4291183" y="4667635"/>
            <a:ext cx="321374" cy="1294390"/>
          </a:xfrm>
          <a:prstGeom prst="bentConnector3">
            <a:avLst>
              <a:gd name="adj1" fmla="val 50000"/>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Connettore 4 24"/>
          <p:cNvCxnSpPr>
            <a:stCxn id="3" idx="1"/>
            <a:endCxn id="5" idx="3"/>
          </p:cNvCxnSpPr>
          <p:nvPr/>
        </p:nvCxnSpPr>
        <p:spPr bwMode="auto">
          <a:xfrm rot="10800000">
            <a:off x="4326027" y="4037014"/>
            <a:ext cx="282918" cy="434927"/>
          </a:xfrm>
          <a:prstGeom prst="bentConnector3">
            <a:avLst>
              <a:gd name="adj1" fmla="val 50000"/>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 name="Segnaposto contenuto 2"/>
          <p:cNvSpPr txBox="1">
            <a:spLocks/>
          </p:cNvSpPr>
          <p:nvPr/>
        </p:nvSpPr>
        <p:spPr bwMode="auto">
          <a:xfrm>
            <a:off x="470559" y="1793220"/>
            <a:ext cx="1103215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ＭＳ Ｐゴシック"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Verdana"/>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Verdana"/>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Verdana"/>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Verdana"/>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r>
              <a:rPr lang="en-US" kern="0" dirty="0" smtClean="0"/>
              <a:t>Some pollutants arrive to the water body through the sewer system.</a:t>
            </a:r>
          </a:p>
          <a:p>
            <a:pPr marL="0" lvl="1" indent="0" algn="just">
              <a:buNone/>
            </a:pPr>
            <a:r>
              <a:rPr lang="en-US" kern="0" dirty="0" smtClean="0"/>
              <a:t>WEISS has the possibility to implement spatial information about the sewer system’s net like the fraction of land connected to the sewer system, the rain water sewer network and the fraction of run-off that get into the sewer system with the gully-holes. </a:t>
            </a:r>
          </a:p>
        </p:txBody>
      </p:sp>
    </p:spTree>
    <p:extLst>
      <p:ext uri="{BB962C8B-B14F-4D97-AF65-F5344CB8AC3E}">
        <p14:creationId xmlns:p14="http://schemas.microsoft.com/office/powerpoint/2010/main" val="388011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Analysis</a:t>
            </a:r>
            <a:endParaRPr lang="it-IT" dirty="0"/>
          </a:p>
        </p:txBody>
      </p:sp>
      <p:sp>
        <p:nvSpPr>
          <p:cNvPr id="3" name="Segnaposto contenuto 2"/>
          <p:cNvSpPr>
            <a:spLocks noGrp="1"/>
          </p:cNvSpPr>
          <p:nvPr>
            <p:ph idx="1"/>
          </p:nvPr>
        </p:nvSpPr>
        <p:spPr>
          <a:xfrm>
            <a:off x="849600" y="2416175"/>
            <a:ext cx="10492800" cy="3693319"/>
          </a:xfrm>
        </p:spPr>
        <p:txBody>
          <a:bodyPr anchor="ctr"/>
          <a:lstStyle/>
          <a:p>
            <a:pPr lvl="1">
              <a:buFont typeface="Arial" panose="020B0604020202020204" pitchFamily="34" charset="0"/>
              <a:buChar char="•"/>
            </a:pPr>
            <a:r>
              <a:rPr lang="it-IT" b="1" dirty="0" smtClean="0"/>
              <a:t>Compute: </a:t>
            </a:r>
            <a:r>
              <a:rPr lang="it-IT" dirty="0" smtClean="0"/>
              <a:t>to</a:t>
            </a:r>
            <a:r>
              <a:rPr lang="en-US" dirty="0" smtClean="0"/>
              <a:t> </a:t>
            </a:r>
            <a:r>
              <a:rPr lang="en-US" dirty="0"/>
              <a:t>carry out the </a:t>
            </a:r>
            <a:r>
              <a:rPr lang="en-US" dirty="0" smtClean="0"/>
              <a:t>calculations. </a:t>
            </a:r>
            <a:r>
              <a:rPr lang="en-US" dirty="0"/>
              <a:t>You must specify substance and </a:t>
            </a:r>
            <a:r>
              <a:rPr lang="en-US" dirty="0" smtClean="0"/>
              <a:t>source.</a:t>
            </a:r>
          </a:p>
          <a:p>
            <a:pPr lvl="1">
              <a:buFont typeface="Arial" panose="020B0604020202020204" pitchFamily="34" charset="0"/>
              <a:buChar char="•"/>
            </a:pPr>
            <a:r>
              <a:rPr lang="en-US" b="1" dirty="0" smtClean="0"/>
              <a:t>Flow chart: </a:t>
            </a:r>
            <a:r>
              <a:rPr lang="en-US" dirty="0"/>
              <a:t> to view the emissions in the material flow scheme. You can also consult </a:t>
            </a:r>
            <a:r>
              <a:rPr lang="en-US" dirty="0" smtClean="0"/>
              <a:t>the </a:t>
            </a:r>
            <a:r>
              <a:rPr lang="en-US" dirty="0"/>
              <a:t>maps by clicking on the nodes</a:t>
            </a:r>
            <a:r>
              <a:rPr lang="en-US" dirty="0" smtClean="0"/>
              <a:t>.</a:t>
            </a:r>
          </a:p>
          <a:p>
            <a:pPr lvl="1">
              <a:buFont typeface="Arial" panose="020B0604020202020204" pitchFamily="34" charset="0"/>
              <a:buChar char="•"/>
            </a:pPr>
            <a:r>
              <a:rPr lang="en-US" b="1" dirty="0" smtClean="0"/>
              <a:t>Top 10</a:t>
            </a:r>
            <a:r>
              <a:rPr lang="en-US" dirty="0" smtClean="0"/>
              <a:t>: </a:t>
            </a:r>
            <a:r>
              <a:rPr lang="en-US" dirty="0"/>
              <a:t>to have an insight in the most significant emission sources in a specific region</a:t>
            </a:r>
            <a:r>
              <a:rPr lang="en-US" dirty="0" smtClean="0"/>
              <a:t>. </a:t>
            </a:r>
          </a:p>
          <a:p>
            <a:pPr lvl="1">
              <a:buFont typeface="Arial" panose="020B0604020202020204" pitchFamily="34" charset="0"/>
              <a:buChar char="•"/>
            </a:pPr>
            <a:r>
              <a:rPr lang="en-US" b="1" dirty="0" smtClean="0"/>
              <a:t>Gross/net</a:t>
            </a:r>
            <a:r>
              <a:rPr lang="en-US" dirty="0" smtClean="0"/>
              <a:t>: </a:t>
            </a:r>
            <a:r>
              <a:rPr lang="en-US" dirty="0"/>
              <a:t>to </a:t>
            </a:r>
            <a:r>
              <a:rPr lang="en-US" dirty="0" smtClean="0"/>
              <a:t>know </a:t>
            </a:r>
            <a:r>
              <a:rPr lang="en-US" dirty="0"/>
              <a:t>the ratio between gross emission and a net emission. </a:t>
            </a:r>
            <a:endParaRPr lang="en-US" dirty="0" smtClean="0"/>
          </a:p>
          <a:p>
            <a:pPr lvl="1">
              <a:buFont typeface="Arial" panose="020B0604020202020204" pitchFamily="34" charset="0"/>
              <a:buChar char="•"/>
            </a:pPr>
            <a:r>
              <a:rPr lang="en-US" b="1" dirty="0" smtClean="0"/>
              <a:t>Net emissions: </a:t>
            </a:r>
            <a:r>
              <a:rPr lang="en-US" dirty="0" smtClean="0"/>
              <a:t>to know </a:t>
            </a:r>
            <a:r>
              <a:rPr lang="en-US" dirty="0"/>
              <a:t>about the various transport routes to the surface </a:t>
            </a:r>
            <a:r>
              <a:rPr lang="en-US" dirty="0" smtClean="0"/>
              <a:t>water. You could </a:t>
            </a:r>
            <a:r>
              <a:rPr lang="en-US" dirty="0"/>
              <a:t>also choose unit dimension, the data could be displayed </a:t>
            </a:r>
            <a:r>
              <a:rPr lang="en-US" dirty="0" smtClean="0"/>
              <a:t>on a pie chart</a:t>
            </a:r>
            <a:r>
              <a:rPr lang="en-US" dirty="0"/>
              <a:t>.</a:t>
            </a:r>
            <a:r>
              <a:rPr lang="en-US" dirty="0" smtClean="0"/>
              <a:t> </a:t>
            </a:r>
          </a:p>
          <a:p>
            <a:pPr lvl="1">
              <a:buFont typeface="Arial" panose="020B0604020202020204" pitchFamily="34" charset="0"/>
              <a:buChar char="•"/>
            </a:pPr>
            <a:r>
              <a:rPr lang="en-US" b="1" dirty="0" smtClean="0"/>
              <a:t>WWTP</a:t>
            </a:r>
            <a:r>
              <a:rPr lang="en-US" b="1" dirty="0"/>
              <a:t>: </a:t>
            </a:r>
            <a:r>
              <a:rPr lang="en-GB" dirty="0"/>
              <a:t>It allows to better understand how much the estimate emission are credible. You can compare the estimated emissions with the evaluated emission on the WWTP.</a:t>
            </a:r>
            <a:endParaRPr lang="en-US" b="1" dirty="0"/>
          </a:p>
          <a:p>
            <a:pPr marL="457200" lvl="3" indent="0">
              <a:buNone/>
            </a:pPr>
            <a:endParaRPr lang="en-US" sz="1800" dirty="0" smtClean="0"/>
          </a:p>
          <a:p>
            <a:pPr marL="457200" lvl="3" indent="0">
              <a:buNone/>
            </a:pPr>
            <a:endParaRPr lang="en-US" sz="1800" dirty="0" smtClean="0"/>
          </a:p>
          <a:p>
            <a:pPr>
              <a:buFont typeface="Arial" panose="020B0604020202020204" pitchFamily="34" charset="0"/>
              <a:buChar char="•"/>
            </a:pPr>
            <a:endParaRPr lang="it-IT" b="1" dirty="0"/>
          </a:p>
        </p:txBody>
      </p:sp>
    </p:spTree>
    <p:extLst>
      <p:ext uri="{BB962C8B-B14F-4D97-AF65-F5344CB8AC3E}">
        <p14:creationId xmlns:p14="http://schemas.microsoft.com/office/powerpoint/2010/main" val="3328674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RC_Slide_Template_E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JRC_Slide_Template_E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325</TotalTime>
  <Words>394</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10</vt:i4>
      </vt:variant>
    </vt:vector>
  </HeadingPairs>
  <TitlesOfParts>
    <vt:vector size="20" baseType="lpstr">
      <vt:lpstr>MS PGothic</vt:lpstr>
      <vt:lpstr>MS PGothic</vt:lpstr>
      <vt:lpstr>Arial</vt:lpstr>
      <vt:lpstr>Calibri</vt:lpstr>
      <vt:lpstr>Calibri Light</vt:lpstr>
      <vt:lpstr>Verdana</vt:lpstr>
      <vt:lpstr>Wingdings</vt:lpstr>
      <vt:lpstr>Tema di Office</vt:lpstr>
      <vt:lpstr>JRC_Slide_Template_EN</vt:lpstr>
      <vt:lpstr>1_JRC_Slide_Template_EN</vt:lpstr>
      <vt:lpstr>WEISS  Planning Support System</vt:lpstr>
      <vt:lpstr> WEISS   The Water Emission Inventory planning Support System </vt:lpstr>
      <vt:lpstr>WEISS is built in three different part:</vt:lpstr>
      <vt:lpstr>Emissions: Substances</vt:lpstr>
      <vt:lpstr>Emissions: Sources</vt:lpstr>
      <vt:lpstr>Emissions: EEV, Emission Explanatory Variables</vt:lpstr>
      <vt:lpstr>Transport: Run-Off</vt:lpstr>
      <vt:lpstr>Transport: Sewer system</vt:lpstr>
      <vt:lpstr>Analysis</vt:lpstr>
      <vt:lpstr>Analysis: Flow chart, transport to surface water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WEISS  Planning Support System</dc:title>
  <dc:creator>Gloria</dc:creator>
  <cp:lastModifiedBy>Gloria</cp:lastModifiedBy>
  <cp:revision>29</cp:revision>
  <dcterms:created xsi:type="dcterms:W3CDTF">2016-07-07T10:00:06Z</dcterms:created>
  <dcterms:modified xsi:type="dcterms:W3CDTF">2016-12-12T15:54:30Z</dcterms:modified>
</cp:coreProperties>
</file>